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27"/>
  </p:notesMasterIdLst>
  <p:handoutMasterIdLst>
    <p:handoutMasterId r:id="rId28"/>
  </p:handoutMasterIdLst>
  <p:sldIdLst>
    <p:sldId id="275" r:id="rId2"/>
    <p:sldId id="276" r:id="rId3"/>
    <p:sldId id="378" r:id="rId4"/>
    <p:sldId id="411" r:id="rId5"/>
    <p:sldId id="404" r:id="rId6"/>
    <p:sldId id="406" r:id="rId7"/>
    <p:sldId id="393" r:id="rId8"/>
    <p:sldId id="408" r:id="rId9"/>
    <p:sldId id="409" r:id="rId10"/>
    <p:sldId id="412" r:id="rId11"/>
    <p:sldId id="407" r:id="rId12"/>
    <p:sldId id="405" r:id="rId13"/>
    <p:sldId id="355" r:id="rId14"/>
    <p:sldId id="374" r:id="rId15"/>
    <p:sldId id="394" r:id="rId16"/>
    <p:sldId id="395" r:id="rId17"/>
    <p:sldId id="396" r:id="rId18"/>
    <p:sldId id="410" r:id="rId19"/>
    <p:sldId id="353" r:id="rId20"/>
    <p:sldId id="371" r:id="rId21"/>
    <p:sldId id="362" r:id="rId22"/>
    <p:sldId id="364" r:id="rId23"/>
    <p:sldId id="365" r:id="rId24"/>
    <p:sldId id="366" r:id="rId25"/>
    <p:sldId id="369" r:id="rId26"/>
  </p:sldIdLst>
  <p:sldSz cx="12193588" cy="6858000"/>
  <p:notesSz cx="6858000" cy="9144000"/>
  <p:defaultTextStyle>
    <a:defPPr>
      <a:defRPr lang="en-GB"/>
    </a:defPPr>
    <a:lvl1pPr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1pPr>
    <a:lvl2pPr marL="742950" indent="-28575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2pPr>
    <a:lvl3pPr marL="11430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3pPr>
    <a:lvl4pPr marL="16002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4pPr>
    <a:lvl5pPr marL="20574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7087" autoAdjust="0"/>
  </p:normalViewPr>
  <p:slideViewPr>
    <p:cSldViewPr>
      <p:cViewPr varScale="1">
        <p:scale>
          <a:sx n="69" d="100"/>
          <a:sy n="69" d="100"/>
        </p:scale>
        <p:origin x="72"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11E76930-CA56-947F-8360-1B344448438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a:extLst>
              <a:ext uri="{FF2B5EF4-FFF2-40B4-BE49-F238E27FC236}">
                <a16:creationId xmlns:a16="http://schemas.microsoft.com/office/drawing/2014/main" id="{0CEC10C2-D536-03F5-1894-6DE7564A98DD}"/>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5DFAD76-72BA-5241-BB83-7D4BB260FB85}" type="datetimeFigureOut">
              <a:rPr lang="fr-FR"/>
              <a:pPr>
                <a:defRPr/>
              </a:pPr>
              <a:t>22/01/2023</a:t>
            </a:fld>
            <a:endParaRPr lang="fr-FR"/>
          </a:p>
        </p:txBody>
      </p:sp>
      <p:sp>
        <p:nvSpPr>
          <p:cNvPr id="4" name="Espace réservé du pied de page 3">
            <a:extLst>
              <a:ext uri="{FF2B5EF4-FFF2-40B4-BE49-F238E27FC236}">
                <a16:creationId xmlns:a16="http://schemas.microsoft.com/office/drawing/2014/main" id="{7807491F-9EBA-B8E9-9252-EDBB483FFFD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a:extLst>
              <a:ext uri="{FF2B5EF4-FFF2-40B4-BE49-F238E27FC236}">
                <a16:creationId xmlns:a16="http://schemas.microsoft.com/office/drawing/2014/main" id="{DA01BDD3-89E6-648D-0623-C337FD94553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45705AE-2125-EE45-9DC2-3157B9CF9883}" type="slidenum">
              <a:rPr lang="fr-FR" altLang="fr-F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AutoShape 1">
            <a:extLst>
              <a:ext uri="{FF2B5EF4-FFF2-40B4-BE49-F238E27FC236}">
                <a16:creationId xmlns:a16="http://schemas.microsoft.com/office/drawing/2014/main" id="{27B30EC0-12B0-4EDA-84D3-852FD3A249C8}"/>
              </a:ext>
            </a:extLst>
          </p:cNvPr>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33794" name="AutoShape 2">
            <a:extLst>
              <a:ext uri="{FF2B5EF4-FFF2-40B4-BE49-F238E27FC236}">
                <a16:creationId xmlns:a16="http://schemas.microsoft.com/office/drawing/2014/main" id="{C6CBAC85-0AF4-AEDF-C579-85D164541621}"/>
              </a:ext>
            </a:extLst>
          </p:cNvPr>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33795" name="AutoShape 3">
            <a:extLst>
              <a:ext uri="{FF2B5EF4-FFF2-40B4-BE49-F238E27FC236}">
                <a16:creationId xmlns:a16="http://schemas.microsoft.com/office/drawing/2014/main" id="{63BB735B-EA56-7909-2424-84048FE9AC2D}"/>
              </a:ext>
            </a:extLst>
          </p:cNvPr>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33796" name="AutoShape 4">
            <a:extLst>
              <a:ext uri="{FF2B5EF4-FFF2-40B4-BE49-F238E27FC236}">
                <a16:creationId xmlns:a16="http://schemas.microsoft.com/office/drawing/2014/main" id="{8770CF0C-3CF1-BB52-FCA1-E71E3C284EA3}"/>
              </a:ext>
            </a:extLst>
          </p:cNvPr>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33797" name="AutoShape 5">
            <a:extLst>
              <a:ext uri="{FF2B5EF4-FFF2-40B4-BE49-F238E27FC236}">
                <a16:creationId xmlns:a16="http://schemas.microsoft.com/office/drawing/2014/main" id="{577D780A-AA5F-4DD2-2176-C6C193D194E7}"/>
              </a:ext>
            </a:extLst>
          </p:cNvPr>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69639" name="Rectangle 6">
            <a:extLst>
              <a:ext uri="{FF2B5EF4-FFF2-40B4-BE49-F238E27FC236}">
                <a16:creationId xmlns:a16="http://schemas.microsoft.com/office/drawing/2014/main" id="{C956EE52-8FB0-B859-3625-A017B3BD875F}"/>
              </a:ext>
            </a:extLst>
          </p:cNvPr>
          <p:cNvSpPr>
            <a:spLocks noGrp="1" noRot="1" noChangeAspect="1" noChangeArrowheads="1"/>
          </p:cNvSpPr>
          <p:nvPr>
            <p:ph type="sldImg"/>
          </p:nvPr>
        </p:nvSpPr>
        <p:spPr bwMode="auto">
          <a:xfrm>
            <a:off x="-11798300" y="-11796713"/>
            <a:ext cx="11790362" cy="12484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3799" name="Rectangle 7">
            <a:extLst>
              <a:ext uri="{FF2B5EF4-FFF2-40B4-BE49-F238E27FC236}">
                <a16:creationId xmlns:a16="http://schemas.microsoft.com/office/drawing/2014/main" id="{E5198CDC-DD29-569E-582B-43A752B02D7C}"/>
              </a:ext>
            </a:extLst>
          </p:cNvPr>
          <p:cNvSpPr>
            <a:spLocks noGrp="1" noChangeArrowheads="1"/>
          </p:cNvSpPr>
          <p:nvPr>
            <p:ph type="body"/>
          </p:nvPr>
        </p:nvSpPr>
        <p:spPr bwMode="auto">
          <a:xfrm>
            <a:off x="685800" y="4343400"/>
            <a:ext cx="5476875" cy="410527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fr-FR" noProof="0"/>
          </a:p>
        </p:txBody>
      </p:sp>
    </p:spTree>
  </p:cSld>
  <p:clrMap bg1="lt1" tx1="dk1" bg2="lt2" tx2="dk2" accent1="accent1" accent2="accent2" accent3="accent3" accent4="accent4" accent5="accent5" accent6="accent6" hlink="hlink" folHlink="folHlink"/>
  <p:hf hdr="0" ftr="0" dt="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Espace réservé de l'image des diapositives 1">
            <a:extLst>
              <a:ext uri="{FF2B5EF4-FFF2-40B4-BE49-F238E27FC236}">
                <a16:creationId xmlns:a16="http://schemas.microsoft.com/office/drawing/2014/main" id="{9F90CDEC-09FF-7017-75BD-C765F89F7222}"/>
              </a:ext>
            </a:extLst>
          </p:cNvPr>
          <p:cNvSpPr>
            <a:spLocks noGrp="1" noRot="1" noChangeAspect="1" noTextEdit="1"/>
          </p:cNvSpPr>
          <p:nvPr>
            <p:ph type="sldImg"/>
          </p:nvPr>
        </p:nvSpPr>
        <p:spPr>
          <a:xfrm>
            <a:off x="-17000538" y="-11796713"/>
            <a:ext cx="22194838" cy="12484101"/>
          </a:xfrm>
        </p:spPr>
      </p:sp>
      <p:sp>
        <p:nvSpPr>
          <p:cNvPr id="71683" name="Espace réservé des commentaires 2">
            <a:extLst>
              <a:ext uri="{FF2B5EF4-FFF2-40B4-BE49-F238E27FC236}">
                <a16:creationId xmlns:a16="http://schemas.microsoft.com/office/drawing/2014/main" id="{6A1CA6BA-089C-33D4-B668-C568E8CD10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7000538" y="-11796713"/>
            <a:ext cx="22194838" cy="12484101"/>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5"/>
            <a:ext cx="10364788" cy="1470025"/>
          </a:xfrm>
        </p:spPr>
        <p:txBody>
          <a:bodyPr/>
          <a:lstStyle/>
          <a:p>
            <a:r>
              <a:rPr lang="fr-FR"/>
              <a:t>Cliquez pour modifier le style du titre</a:t>
            </a:r>
          </a:p>
        </p:txBody>
      </p:sp>
      <p:sp>
        <p:nvSpPr>
          <p:cNvPr id="3" name="Sous-titre 2"/>
          <p:cNvSpPr>
            <a:spLocks noGrp="1"/>
          </p:cNvSpPr>
          <p:nvPr>
            <p:ph type="subTitle" idx="1"/>
          </p:nvPr>
        </p:nvSpPr>
        <p:spPr>
          <a:xfrm>
            <a:off x="1828800" y="3886200"/>
            <a:ext cx="853598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7">
            <a:extLst>
              <a:ext uri="{FF2B5EF4-FFF2-40B4-BE49-F238E27FC236}">
                <a16:creationId xmlns:a16="http://schemas.microsoft.com/office/drawing/2014/main" id="{AE084C24-AB0C-A9F4-A347-15D8020E53E5}"/>
              </a:ext>
            </a:extLst>
          </p:cNvPr>
          <p:cNvSpPr>
            <a:spLocks noGrp="1" noChangeArrowheads="1"/>
          </p:cNvSpPr>
          <p:nvPr>
            <p:ph type="sldNum" idx="10"/>
          </p:nvPr>
        </p:nvSpPr>
        <p:spPr>
          <a:ln/>
        </p:spPr>
        <p:txBody>
          <a:bodyPr/>
          <a:lstStyle>
            <a:lvl1pPr>
              <a:defRPr/>
            </a:lvl1pPr>
          </a:lstStyle>
          <a:p>
            <a:fld id="{71D6B311-CCCA-3E46-824B-A1D342F94253}" type="slidenum">
              <a:rPr lang="en-US" altLang="fr-FR"/>
              <a:pPr/>
              <a:t>‹N°›</a:t>
            </a:fld>
            <a:endParaRPr lang="en-US" altLang="fr-FR"/>
          </a:p>
        </p:txBody>
      </p:sp>
    </p:spTree>
    <p:extLst>
      <p:ext uri="{BB962C8B-B14F-4D97-AF65-F5344CB8AC3E}">
        <p14:creationId xmlns:p14="http://schemas.microsoft.com/office/powerpoint/2010/main" val="3821847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DCFDFAF5-03A6-88E3-0EBC-58342B3F3069}"/>
              </a:ext>
            </a:extLst>
          </p:cNvPr>
          <p:cNvSpPr>
            <a:spLocks noGrp="1" noChangeArrowheads="1"/>
          </p:cNvSpPr>
          <p:nvPr>
            <p:ph type="sldNum" idx="10"/>
          </p:nvPr>
        </p:nvSpPr>
        <p:spPr>
          <a:ln/>
        </p:spPr>
        <p:txBody>
          <a:bodyPr/>
          <a:lstStyle>
            <a:lvl1pPr>
              <a:defRPr/>
            </a:lvl1pPr>
          </a:lstStyle>
          <a:p>
            <a:fld id="{752E61F8-6D68-9B43-9260-083BEFD38B52}" type="slidenum">
              <a:rPr lang="en-US" altLang="fr-FR"/>
              <a:pPr/>
              <a:t>‹N°›</a:t>
            </a:fld>
            <a:endParaRPr lang="en-US" altLang="fr-FR"/>
          </a:p>
        </p:txBody>
      </p:sp>
    </p:spTree>
    <p:extLst>
      <p:ext uri="{BB962C8B-B14F-4D97-AF65-F5344CB8AC3E}">
        <p14:creationId xmlns:p14="http://schemas.microsoft.com/office/powerpoint/2010/main" val="56432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377238" y="444500"/>
            <a:ext cx="2740025" cy="8604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53988" y="444500"/>
            <a:ext cx="8070850" cy="8604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76C215A4-0EB3-190C-4484-E61EBF6A55E8}"/>
              </a:ext>
            </a:extLst>
          </p:cNvPr>
          <p:cNvSpPr>
            <a:spLocks noGrp="1" noChangeArrowheads="1"/>
          </p:cNvSpPr>
          <p:nvPr>
            <p:ph type="sldNum" idx="10"/>
          </p:nvPr>
        </p:nvSpPr>
        <p:spPr>
          <a:ln/>
        </p:spPr>
        <p:txBody>
          <a:bodyPr/>
          <a:lstStyle>
            <a:lvl1pPr>
              <a:defRPr/>
            </a:lvl1pPr>
          </a:lstStyle>
          <a:p>
            <a:fld id="{02AB55F5-25E2-EB41-86E8-C2B91FEE510A}" type="slidenum">
              <a:rPr lang="en-US" altLang="fr-FR"/>
              <a:pPr/>
              <a:t>‹N°›</a:t>
            </a:fld>
            <a:endParaRPr lang="en-US" altLang="fr-FR"/>
          </a:p>
        </p:txBody>
      </p:sp>
    </p:spTree>
    <p:extLst>
      <p:ext uri="{BB962C8B-B14F-4D97-AF65-F5344CB8AC3E}">
        <p14:creationId xmlns:p14="http://schemas.microsoft.com/office/powerpoint/2010/main" val="1487210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38D0A2F0-A3B0-338F-0BDB-5F8030679C38}"/>
              </a:ext>
            </a:extLst>
          </p:cNvPr>
          <p:cNvSpPr>
            <a:spLocks noGrp="1" noChangeArrowheads="1"/>
          </p:cNvSpPr>
          <p:nvPr>
            <p:ph type="sldNum" idx="10"/>
          </p:nvPr>
        </p:nvSpPr>
        <p:spPr>
          <a:ln/>
        </p:spPr>
        <p:txBody>
          <a:bodyPr/>
          <a:lstStyle>
            <a:lvl1pPr>
              <a:defRPr/>
            </a:lvl1pPr>
          </a:lstStyle>
          <a:p>
            <a:fld id="{3545268D-E501-4149-8BC9-9B98DD52D22B}" type="slidenum">
              <a:rPr lang="en-US" altLang="fr-FR"/>
              <a:pPr/>
              <a:t>‹N°›</a:t>
            </a:fld>
            <a:endParaRPr lang="en-US" altLang="fr-FR"/>
          </a:p>
        </p:txBody>
      </p:sp>
    </p:spTree>
    <p:extLst>
      <p:ext uri="{BB962C8B-B14F-4D97-AF65-F5344CB8AC3E}">
        <p14:creationId xmlns:p14="http://schemas.microsoft.com/office/powerpoint/2010/main" val="1738905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613" y="4406900"/>
            <a:ext cx="10364787"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613" y="2906713"/>
            <a:ext cx="103647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7">
            <a:extLst>
              <a:ext uri="{FF2B5EF4-FFF2-40B4-BE49-F238E27FC236}">
                <a16:creationId xmlns:a16="http://schemas.microsoft.com/office/drawing/2014/main" id="{C1FAAD92-AC87-5949-E5E0-13C3F51BB014}"/>
              </a:ext>
            </a:extLst>
          </p:cNvPr>
          <p:cNvSpPr>
            <a:spLocks noGrp="1" noChangeArrowheads="1"/>
          </p:cNvSpPr>
          <p:nvPr>
            <p:ph type="sldNum" idx="10"/>
          </p:nvPr>
        </p:nvSpPr>
        <p:spPr>
          <a:ln/>
        </p:spPr>
        <p:txBody>
          <a:bodyPr/>
          <a:lstStyle>
            <a:lvl1pPr>
              <a:defRPr/>
            </a:lvl1pPr>
          </a:lstStyle>
          <a:p>
            <a:fld id="{63F2B0F3-BAB9-294D-8E28-7F9B94D59ACC}" type="slidenum">
              <a:rPr lang="en-US" altLang="fr-FR"/>
              <a:pPr/>
              <a:t>‹N°›</a:t>
            </a:fld>
            <a:endParaRPr lang="en-US" altLang="fr-FR"/>
          </a:p>
        </p:txBody>
      </p:sp>
    </p:spTree>
    <p:extLst>
      <p:ext uri="{BB962C8B-B14F-4D97-AF65-F5344CB8AC3E}">
        <p14:creationId xmlns:p14="http://schemas.microsoft.com/office/powerpoint/2010/main" val="1068885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53988" y="982663"/>
            <a:ext cx="3473450" cy="322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779838" y="982663"/>
            <a:ext cx="3473450" cy="322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a:extLst>
              <a:ext uri="{FF2B5EF4-FFF2-40B4-BE49-F238E27FC236}">
                <a16:creationId xmlns:a16="http://schemas.microsoft.com/office/drawing/2014/main" id="{78C08413-275E-05A2-BDE1-232D83C71E0A}"/>
              </a:ext>
            </a:extLst>
          </p:cNvPr>
          <p:cNvSpPr>
            <a:spLocks noGrp="1" noChangeArrowheads="1"/>
          </p:cNvSpPr>
          <p:nvPr>
            <p:ph type="sldNum" idx="10"/>
          </p:nvPr>
        </p:nvSpPr>
        <p:spPr>
          <a:ln/>
        </p:spPr>
        <p:txBody>
          <a:bodyPr/>
          <a:lstStyle>
            <a:lvl1pPr>
              <a:defRPr/>
            </a:lvl1pPr>
          </a:lstStyle>
          <a:p>
            <a:fld id="{C33E48D1-8D36-914A-8828-E42BC3AC20CA}" type="slidenum">
              <a:rPr lang="en-US" altLang="fr-FR"/>
              <a:pPr/>
              <a:t>‹N°›</a:t>
            </a:fld>
            <a:endParaRPr lang="en-US" altLang="fr-FR"/>
          </a:p>
        </p:txBody>
      </p:sp>
    </p:spTree>
    <p:extLst>
      <p:ext uri="{BB962C8B-B14F-4D97-AF65-F5344CB8AC3E}">
        <p14:creationId xmlns:p14="http://schemas.microsoft.com/office/powerpoint/2010/main" val="176830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4388"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7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7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4425"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4425"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a:extLst>
              <a:ext uri="{FF2B5EF4-FFF2-40B4-BE49-F238E27FC236}">
                <a16:creationId xmlns:a16="http://schemas.microsoft.com/office/drawing/2014/main" id="{3B7C5445-21D9-1374-5821-EED665C3CF7B}"/>
              </a:ext>
            </a:extLst>
          </p:cNvPr>
          <p:cNvSpPr>
            <a:spLocks noGrp="1" noChangeArrowheads="1"/>
          </p:cNvSpPr>
          <p:nvPr>
            <p:ph type="sldNum" idx="10"/>
          </p:nvPr>
        </p:nvSpPr>
        <p:spPr>
          <a:ln/>
        </p:spPr>
        <p:txBody>
          <a:bodyPr/>
          <a:lstStyle>
            <a:lvl1pPr>
              <a:defRPr/>
            </a:lvl1pPr>
          </a:lstStyle>
          <a:p>
            <a:fld id="{5309EEDE-E61D-2849-B726-F2AA507C85CE}" type="slidenum">
              <a:rPr lang="en-US" altLang="fr-FR"/>
              <a:pPr/>
              <a:t>‹N°›</a:t>
            </a:fld>
            <a:endParaRPr lang="en-US" altLang="fr-FR"/>
          </a:p>
        </p:txBody>
      </p:sp>
    </p:spTree>
    <p:extLst>
      <p:ext uri="{BB962C8B-B14F-4D97-AF65-F5344CB8AC3E}">
        <p14:creationId xmlns:p14="http://schemas.microsoft.com/office/powerpoint/2010/main" val="3393551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7">
            <a:extLst>
              <a:ext uri="{FF2B5EF4-FFF2-40B4-BE49-F238E27FC236}">
                <a16:creationId xmlns:a16="http://schemas.microsoft.com/office/drawing/2014/main" id="{33EA1B77-0C9D-B163-663F-ABFA51D3049B}"/>
              </a:ext>
            </a:extLst>
          </p:cNvPr>
          <p:cNvSpPr>
            <a:spLocks noGrp="1" noChangeArrowheads="1"/>
          </p:cNvSpPr>
          <p:nvPr>
            <p:ph type="sldNum" idx="10"/>
          </p:nvPr>
        </p:nvSpPr>
        <p:spPr>
          <a:ln/>
        </p:spPr>
        <p:txBody>
          <a:bodyPr/>
          <a:lstStyle>
            <a:lvl1pPr>
              <a:defRPr/>
            </a:lvl1pPr>
          </a:lstStyle>
          <a:p>
            <a:fld id="{23C42237-36F9-284D-8D62-B4602014729C}" type="slidenum">
              <a:rPr lang="en-US" altLang="fr-FR"/>
              <a:pPr/>
              <a:t>‹N°›</a:t>
            </a:fld>
            <a:endParaRPr lang="en-US" altLang="fr-FR"/>
          </a:p>
        </p:txBody>
      </p:sp>
    </p:spTree>
    <p:extLst>
      <p:ext uri="{BB962C8B-B14F-4D97-AF65-F5344CB8AC3E}">
        <p14:creationId xmlns:p14="http://schemas.microsoft.com/office/powerpoint/2010/main" val="385833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2FBA6177-A8C9-C33E-E0E6-2BBA588ADF6C}"/>
              </a:ext>
            </a:extLst>
          </p:cNvPr>
          <p:cNvSpPr>
            <a:spLocks noGrp="1" noChangeArrowheads="1"/>
          </p:cNvSpPr>
          <p:nvPr>
            <p:ph type="sldNum" idx="10"/>
          </p:nvPr>
        </p:nvSpPr>
        <p:spPr>
          <a:ln/>
        </p:spPr>
        <p:txBody>
          <a:bodyPr/>
          <a:lstStyle>
            <a:lvl1pPr>
              <a:defRPr/>
            </a:lvl1pPr>
          </a:lstStyle>
          <a:p>
            <a:fld id="{4A018243-E75E-8648-91C4-89E52EDB662A}" type="slidenum">
              <a:rPr lang="en-US" altLang="fr-FR"/>
              <a:pPr/>
              <a:t>‹N°›</a:t>
            </a:fld>
            <a:endParaRPr lang="en-US" altLang="fr-FR"/>
          </a:p>
        </p:txBody>
      </p:sp>
    </p:spTree>
    <p:extLst>
      <p:ext uri="{BB962C8B-B14F-4D97-AF65-F5344CB8AC3E}">
        <p14:creationId xmlns:p14="http://schemas.microsoft.com/office/powerpoint/2010/main" val="212706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4011613" cy="1162050"/>
          </a:xfrm>
        </p:spPr>
        <p:txBody>
          <a:bodyPr/>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7263" y="273050"/>
            <a:ext cx="68167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a:extLst>
              <a:ext uri="{FF2B5EF4-FFF2-40B4-BE49-F238E27FC236}">
                <a16:creationId xmlns:a16="http://schemas.microsoft.com/office/drawing/2014/main" id="{60027088-0501-EA6A-5A96-C315E342ECCE}"/>
              </a:ext>
            </a:extLst>
          </p:cNvPr>
          <p:cNvSpPr>
            <a:spLocks noGrp="1" noChangeArrowheads="1"/>
          </p:cNvSpPr>
          <p:nvPr>
            <p:ph type="sldNum" idx="10"/>
          </p:nvPr>
        </p:nvSpPr>
        <p:spPr>
          <a:ln/>
        </p:spPr>
        <p:txBody>
          <a:bodyPr/>
          <a:lstStyle>
            <a:lvl1pPr>
              <a:defRPr/>
            </a:lvl1pPr>
          </a:lstStyle>
          <a:p>
            <a:fld id="{7B7FB198-99AC-BC40-B829-F44135280348}" type="slidenum">
              <a:rPr lang="en-US" altLang="fr-FR"/>
              <a:pPr/>
              <a:t>‹N°›</a:t>
            </a:fld>
            <a:endParaRPr lang="en-US" altLang="fr-FR"/>
          </a:p>
        </p:txBody>
      </p:sp>
    </p:spTree>
    <p:extLst>
      <p:ext uri="{BB962C8B-B14F-4D97-AF65-F5344CB8AC3E}">
        <p14:creationId xmlns:p14="http://schemas.microsoft.com/office/powerpoint/2010/main" val="52626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90775" y="4800600"/>
            <a:ext cx="7315200" cy="566738"/>
          </a:xfrm>
        </p:spPr>
        <p:txBody>
          <a:bodyPr/>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90775"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90775"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a:extLst>
              <a:ext uri="{FF2B5EF4-FFF2-40B4-BE49-F238E27FC236}">
                <a16:creationId xmlns:a16="http://schemas.microsoft.com/office/drawing/2014/main" id="{FE5EE4A5-33FB-BF81-8B6F-1657E1247382}"/>
              </a:ext>
            </a:extLst>
          </p:cNvPr>
          <p:cNvSpPr>
            <a:spLocks noGrp="1" noChangeArrowheads="1"/>
          </p:cNvSpPr>
          <p:nvPr>
            <p:ph type="sldNum" idx="10"/>
          </p:nvPr>
        </p:nvSpPr>
        <p:spPr>
          <a:ln/>
        </p:spPr>
        <p:txBody>
          <a:bodyPr/>
          <a:lstStyle>
            <a:lvl1pPr>
              <a:defRPr/>
            </a:lvl1pPr>
          </a:lstStyle>
          <a:p>
            <a:fld id="{09E74508-F96D-E147-B75D-42BECACA7B0D}" type="slidenum">
              <a:rPr lang="en-US" altLang="fr-FR"/>
              <a:pPr/>
              <a:t>‹N°›</a:t>
            </a:fld>
            <a:endParaRPr lang="en-US" altLang="fr-FR"/>
          </a:p>
        </p:txBody>
      </p:sp>
    </p:spTree>
    <p:extLst>
      <p:ext uri="{BB962C8B-B14F-4D97-AF65-F5344CB8AC3E}">
        <p14:creationId xmlns:p14="http://schemas.microsoft.com/office/powerpoint/2010/main" val="3586372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51000" r="-1051000"/>
          </a:stretch>
        </a:blipFill>
        <a:effectLst/>
      </p:bgPr>
    </p:bg>
    <p:spTree>
      <p:nvGrpSpPr>
        <p:cNvPr id="1" name=""/>
        <p:cNvGrpSpPr/>
        <p:nvPr/>
      </p:nvGrpSpPr>
      <p:grpSpPr>
        <a:xfrm>
          <a:off x="0" y="0"/>
          <a:ext cx="0" cy="0"/>
          <a:chOff x="0" y="0"/>
          <a:chExt cx="0" cy="0"/>
        </a:xfrm>
      </p:grpSpPr>
      <p:sp>
        <p:nvSpPr>
          <p:cNvPr id="11265" name="Line 1">
            <a:extLst>
              <a:ext uri="{FF2B5EF4-FFF2-40B4-BE49-F238E27FC236}">
                <a16:creationId xmlns:a16="http://schemas.microsoft.com/office/drawing/2014/main" id="{99EA1300-12DF-A718-B626-6CC4570AFD14}"/>
              </a:ext>
            </a:extLst>
          </p:cNvPr>
          <p:cNvSpPr>
            <a:spLocks noChangeShapeType="1"/>
          </p:cNvSpPr>
          <p:nvPr/>
        </p:nvSpPr>
        <p:spPr bwMode="auto">
          <a:xfrm>
            <a:off x="0" y="6419850"/>
            <a:ext cx="12192000" cy="1588"/>
          </a:xfrm>
          <a:prstGeom prst="line">
            <a:avLst/>
          </a:prstGeom>
          <a:noFill/>
          <a:ln w="12600" cap="sq">
            <a:solidFill>
              <a:srgbClr val="CCCCCC"/>
            </a:solidFill>
            <a:miter lim="800000"/>
            <a:headEnd/>
            <a:tailEnd/>
          </a:ln>
          <a:effectLst/>
        </p:spPr>
        <p:txBody>
          <a:bodyP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sp>
        <p:nvSpPr>
          <p:cNvPr id="11266" name="Text Box 2">
            <a:extLst>
              <a:ext uri="{FF2B5EF4-FFF2-40B4-BE49-F238E27FC236}">
                <a16:creationId xmlns:a16="http://schemas.microsoft.com/office/drawing/2014/main" id="{C21D38BF-5B01-ABD7-F5B1-CD2448CA061D}"/>
              </a:ext>
            </a:extLst>
          </p:cNvPr>
          <p:cNvSpPr txBox="1">
            <a:spLocks noChangeArrowheads="1"/>
          </p:cNvSpPr>
          <p:nvPr/>
        </p:nvSpPr>
        <p:spPr bwMode="auto">
          <a:xfrm>
            <a:off x="-74613" y="6486525"/>
            <a:ext cx="1400176" cy="212725"/>
          </a:xfrm>
          <a:prstGeom prst="rect">
            <a:avLst/>
          </a:prstGeom>
          <a:noFill/>
          <a:ln w="9525" cap="flat">
            <a:noFill/>
            <a:round/>
            <a:headEnd/>
            <a:tailEnd/>
          </a:ln>
          <a:effectLst/>
        </p:spPr>
        <p:txBody>
          <a:bodyPr lIns="90000" tIns="46800" rIns="90000" bIns="46800"/>
          <a:lstStyle/>
          <a:p>
            <a:pPr algn="ctr">
              <a:spcBef>
                <a:spcPts val="200"/>
              </a:spcBef>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800">
                <a:solidFill>
                  <a:srgbClr val="8F8F8F"/>
                </a:solidFill>
                <a:latin typeface="Helvetica Neue" charset="0"/>
                <a:ea typeface="Microsoft YaHei" charset="-122"/>
              </a:rPr>
              <a:t>Powered by</a:t>
            </a:r>
          </a:p>
        </p:txBody>
      </p:sp>
      <p:sp>
        <p:nvSpPr>
          <p:cNvPr id="11267" name="Line 3">
            <a:extLst>
              <a:ext uri="{FF2B5EF4-FFF2-40B4-BE49-F238E27FC236}">
                <a16:creationId xmlns:a16="http://schemas.microsoft.com/office/drawing/2014/main" id="{FEC6A13F-70C2-1452-D965-53ADF3328AEF}"/>
              </a:ext>
            </a:extLst>
          </p:cNvPr>
          <p:cNvSpPr>
            <a:spLocks noChangeShapeType="1"/>
          </p:cNvSpPr>
          <p:nvPr/>
        </p:nvSpPr>
        <p:spPr bwMode="auto">
          <a:xfrm>
            <a:off x="273050" y="971550"/>
            <a:ext cx="11707813" cy="1588"/>
          </a:xfrm>
          <a:prstGeom prst="line">
            <a:avLst/>
          </a:prstGeom>
          <a:noFill/>
          <a:ln w="6480" cap="sq">
            <a:solidFill>
              <a:srgbClr val="CCCCCC"/>
            </a:solidFill>
            <a:miter lim="800000"/>
            <a:headEnd/>
            <a:tailEnd/>
          </a:ln>
          <a:effectLst/>
        </p:spPr>
        <p:txBody>
          <a:bodyPr/>
          <a:lstStyle/>
          <a:p>
            <a:pPr eaLnBrk="0" hangingPunct="0">
              <a:buClr>
                <a:srgbClr val="000000"/>
              </a:buClr>
              <a:buSzPct val="100000"/>
              <a:buFont typeface="Times New Roman" pitchFamily="16" charset="0"/>
              <a:buNone/>
              <a:defRPr/>
            </a:pPr>
            <a:endParaRPr lang="fr-FR">
              <a:latin typeface="Calibri" charset="0"/>
              <a:ea typeface="Microsoft YaHei" charset="-122"/>
            </a:endParaRPr>
          </a:p>
        </p:txBody>
      </p:sp>
      <p:pic>
        <p:nvPicPr>
          <p:cNvPr id="11269" name="Picture 4">
            <a:extLst>
              <a:ext uri="{FF2B5EF4-FFF2-40B4-BE49-F238E27FC236}">
                <a16:creationId xmlns:a16="http://schemas.microsoft.com/office/drawing/2014/main" id="{5B9229DB-034A-9B9F-288F-D34F4D082531}"/>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35050" y="6542088"/>
            <a:ext cx="1414463"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270" name="Rectangle 5">
            <a:extLst>
              <a:ext uri="{FF2B5EF4-FFF2-40B4-BE49-F238E27FC236}">
                <a16:creationId xmlns:a16="http://schemas.microsoft.com/office/drawing/2014/main" id="{848F8035-8212-1DDC-C8C4-3F9B4A4BE298}"/>
              </a:ext>
            </a:extLst>
          </p:cNvPr>
          <p:cNvSpPr>
            <a:spLocks noGrp="1" noChangeArrowheads="1"/>
          </p:cNvSpPr>
          <p:nvPr>
            <p:ph type="title"/>
          </p:nvPr>
        </p:nvSpPr>
        <p:spPr bwMode="auto">
          <a:xfrm>
            <a:off x="153988" y="444500"/>
            <a:ext cx="109632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b" anchorCtr="0" compatLnSpc="1">
            <a:prstTxWarp prst="textNoShape">
              <a:avLst/>
            </a:prstTxWarp>
          </a:bodyPr>
          <a:lstStyle/>
          <a:p>
            <a:pPr lvl="0"/>
            <a:r>
              <a:rPr lang="en-GB" altLang="fr-FR"/>
              <a:t>Cliquez pour éditer le format du texte-titre</a:t>
            </a:r>
          </a:p>
        </p:txBody>
      </p:sp>
      <p:sp>
        <p:nvSpPr>
          <p:cNvPr id="11271" name="Rectangle 6">
            <a:extLst>
              <a:ext uri="{FF2B5EF4-FFF2-40B4-BE49-F238E27FC236}">
                <a16:creationId xmlns:a16="http://schemas.microsoft.com/office/drawing/2014/main" id="{8328767F-E459-74E6-D0B0-03C3D14F5D63}"/>
              </a:ext>
            </a:extLst>
          </p:cNvPr>
          <p:cNvSpPr>
            <a:spLocks noGrp="1" noChangeArrowheads="1"/>
          </p:cNvSpPr>
          <p:nvPr>
            <p:ph type="body" idx="1"/>
          </p:nvPr>
        </p:nvSpPr>
        <p:spPr bwMode="auto">
          <a:xfrm>
            <a:off x="153988" y="982663"/>
            <a:ext cx="70993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fr-FR"/>
              <a:t>Cliquez pour éditer le format du plan de texte</a:t>
            </a:r>
          </a:p>
          <a:p>
            <a:pPr lvl="1"/>
            <a:r>
              <a:rPr lang="en-GB" altLang="fr-FR"/>
              <a:t>Second niveau de plan</a:t>
            </a:r>
          </a:p>
          <a:p>
            <a:pPr lvl="2"/>
            <a:r>
              <a:rPr lang="en-GB" altLang="fr-FR"/>
              <a:t>Troisième niveau de plan</a:t>
            </a:r>
          </a:p>
          <a:p>
            <a:pPr lvl="3"/>
            <a:r>
              <a:rPr lang="en-GB" altLang="fr-FR"/>
              <a:t>Quatrième niveau de plan</a:t>
            </a:r>
          </a:p>
          <a:p>
            <a:pPr lvl="4"/>
            <a:r>
              <a:rPr lang="en-GB" altLang="fr-FR"/>
              <a:t>Cinquième niveau de plan</a:t>
            </a:r>
          </a:p>
          <a:p>
            <a:pPr lvl="4"/>
            <a:r>
              <a:rPr lang="en-GB" altLang="fr-FR"/>
              <a:t>Sixième niveau de plan</a:t>
            </a:r>
          </a:p>
          <a:p>
            <a:pPr lvl="4"/>
            <a:r>
              <a:rPr lang="en-GB" altLang="fr-FR"/>
              <a:t>Septième niveau de plan</a:t>
            </a:r>
          </a:p>
        </p:txBody>
      </p:sp>
      <p:sp>
        <p:nvSpPr>
          <p:cNvPr id="2" name="Rectangle 7">
            <a:extLst>
              <a:ext uri="{FF2B5EF4-FFF2-40B4-BE49-F238E27FC236}">
                <a16:creationId xmlns:a16="http://schemas.microsoft.com/office/drawing/2014/main" id="{5975B8DE-B887-3FC0-4EF5-B338BECCE3BD}"/>
              </a:ext>
            </a:extLst>
          </p:cNvPr>
          <p:cNvSpPr>
            <a:spLocks noGrp="1" noChangeArrowheads="1"/>
          </p:cNvSpPr>
          <p:nvPr>
            <p:ph type="sldNum"/>
          </p:nvPr>
        </p:nvSpPr>
        <p:spPr bwMode="auto">
          <a:xfrm>
            <a:off x="11155363" y="6419850"/>
            <a:ext cx="825500" cy="35718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hangingPunct="0">
              <a:buSzPct val="100000"/>
              <a:defRPr sz="1000">
                <a:solidFill>
                  <a:srgbClr val="CCCCCC"/>
                </a:solidFill>
                <a:latin typeface="Arial" panose="020B0604020202020204" pitchFamily="34" charset="0"/>
                <a:cs typeface="Segoe UI" panose="020B0502040204020203" pitchFamily="34" charset="0"/>
              </a:defRPr>
            </a:lvl1pPr>
          </a:lstStyle>
          <a:p>
            <a:fld id="{3B1F787A-7B34-1149-A176-427FE56F43BE}" type="slidenum">
              <a:rPr lang="en-US" altLang="fr-FR"/>
              <a:pPr/>
              <a:t>‹N°›</a:t>
            </a:fld>
            <a:endParaRPr lang="en-US" altLang="fr-FR"/>
          </a:p>
        </p:txBody>
      </p:sp>
    </p:spTree>
  </p:cSld>
  <p:clrMap bg1="lt1" tx1="dk1" bg2="lt2" tx2="dk2" accent1="accent1" accent2="accent2" accent3="accent3" accent4="accent4" accent5="accent5" accent6="accent6" hlink="hlink" folHlink="folHlink"/>
  <p:sldLayoutIdLst>
    <p:sldLayoutId id="2147489454" r:id="rId1"/>
    <p:sldLayoutId id="2147489455" r:id="rId2"/>
    <p:sldLayoutId id="2147489456" r:id="rId3"/>
    <p:sldLayoutId id="2147489457" r:id="rId4"/>
    <p:sldLayoutId id="2147489458" r:id="rId5"/>
    <p:sldLayoutId id="2147489459" r:id="rId6"/>
    <p:sldLayoutId id="2147489460" r:id="rId7"/>
    <p:sldLayoutId id="2147489461" r:id="rId8"/>
    <p:sldLayoutId id="2147489462" r:id="rId9"/>
    <p:sldLayoutId id="2147489463" r:id="rId10"/>
    <p:sldLayoutId id="2147489464" r:id="rId11"/>
  </p:sldLayoutIdLst>
  <p:hf hdr="0" ftr="0" dt="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333333"/>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333333"/>
          </a:solidFill>
          <a:latin typeface="Arial" charset="0"/>
          <a:cs typeface="Arial" charset="0"/>
        </a:defRPr>
      </a:lvl2pPr>
      <a:lvl3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333333"/>
          </a:solidFill>
          <a:latin typeface="Arial" charset="0"/>
          <a:cs typeface="Arial" charset="0"/>
        </a:defRPr>
      </a:lvl3pPr>
      <a:lvl4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333333"/>
          </a:solidFill>
          <a:latin typeface="Arial" charset="0"/>
          <a:cs typeface="Arial" charset="0"/>
        </a:defRPr>
      </a:lvl4pPr>
      <a:lvl5pPr algn="l" defTabSz="449263" rtl="0" eaLnBrk="0" fontAlgn="base" hangingPunct="0">
        <a:spcBef>
          <a:spcPct val="0"/>
        </a:spcBef>
        <a:spcAft>
          <a:spcPct val="0"/>
        </a:spcAft>
        <a:buClr>
          <a:srgbClr val="000000"/>
        </a:buClr>
        <a:buSzPct val="100000"/>
        <a:buFont typeface="Times New Roman" panose="02020603050405020304" pitchFamily="18" charset="0"/>
        <a:defRPr sz="2000" b="1">
          <a:solidFill>
            <a:srgbClr val="333333"/>
          </a:solidFill>
          <a:latin typeface="Arial" charset="0"/>
          <a:cs typeface="Arial" charset="0"/>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2000" b="1">
          <a:solidFill>
            <a:srgbClr val="333333"/>
          </a:solidFill>
          <a:latin typeface="Arial" charset="0"/>
          <a:cs typeface="Arial" charset="0"/>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2000" b="1">
          <a:solidFill>
            <a:srgbClr val="333333"/>
          </a:solidFill>
          <a:latin typeface="Arial" charset="0"/>
          <a:cs typeface="Arial" charset="0"/>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2000" b="1">
          <a:solidFill>
            <a:srgbClr val="333333"/>
          </a:solidFill>
          <a:latin typeface="Arial" charset="0"/>
          <a:cs typeface="Arial" charset="0"/>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2000" b="1">
          <a:solidFill>
            <a:srgbClr val="333333"/>
          </a:solidFill>
          <a:latin typeface="Arial" charset="0"/>
          <a:cs typeface="Arial" charset="0"/>
        </a:defRPr>
      </a:lvl9pPr>
    </p:titleStyle>
    <p:bodyStyle>
      <a:lvl1pPr marL="342900" indent="-342900" algn="l" defTabSz="449263" rtl="0" eaLnBrk="0" fontAlgn="base" hangingPunct="0">
        <a:spcBef>
          <a:spcPts val="250"/>
        </a:spcBef>
        <a:spcAft>
          <a:spcPct val="0"/>
        </a:spcAft>
        <a:buClr>
          <a:srgbClr val="000000"/>
        </a:buClr>
        <a:buSzPct val="100000"/>
        <a:buFont typeface="Times New Roman" panose="02020603050405020304" pitchFamily="18" charset="0"/>
        <a:defRPr sz="1000">
          <a:solidFill>
            <a:srgbClr val="333333"/>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333333"/>
          </a:solidFill>
          <a:latin typeface="Calibri" charset="0"/>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333333"/>
          </a:solidFill>
          <a:latin typeface="Calibri" charset="0"/>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333333"/>
          </a:solidFill>
          <a:latin typeface="Calibri" charset="0"/>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333333"/>
          </a:solidFill>
          <a:latin typeface="Calibri" charset="0"/>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333333"/>
          </a:solidFill>
          <a:latin typeface="Calibri" charset="0"/>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333333"/>
          </a:solidFill>
          <a:latin typeface="Calibri" charset="0"/>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333333"/>
          </a:solidFill>
          <a:latin typeface="Calibri" charset="0"/>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333333"/>
          </a:solidFill>
          <a:latin typeface="Calibri" charset="0"/>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nes.edu/agissons/2-4-4-tableau-pour-trmd-college-2022-202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9D9D9"/>
            </a:gs>
            <a:gs pos="50000">
              <a:srgbClr val="C2D1ED"/>
            </a:gs>
            <a:gs pos="100000">
              <a:srgbClr val="E1E8F5"/>
            </a:gs>
          </a:gsLst>
          <a:lin ang="5400000" scaled="0"/>
        </a:gradFill>
        <a:effectLst/>
      </p:bgPr>
    </p:bg>
    <p:spTree>
      <p:nvGrpSpPr>
        <p:cNvPr id="1" name=""/>
        <p:cNvGrpSpPr/>
        <p:nvPr/>
      </p:nvGrpSpPr>
      <p:grpSpPr>
        <a:xfrm>
          <a:off x="0" y="0"/>
          <a:ext cx="0" cy="0"/>
          <a:chOff x="0" y="0"/>
          <a:chExt cx="0" cy="0"/>
        </a:xfrm>
      </p:grpSpPr>
      <p:sp>
        <p:nvSpPr>
          <p:cNvPr id="35842" name="Titre 1">
            <a:extLst>
              <a:ext uri="{FF2B5EF4-FFF2-40B4-BE49-F238E27FC236}">
                <a16:creationId xmlns:a16="http://schemas.microsoft.com/office/drawing/2014/main" id="{B175B39D-1687-A1BA-830C-C7852F750282}"/>
              </a:ext>
            </a:extLst>
          </p:cNvPr>
          <p:cNvSpPr>
            <a:spLocks noGrp="1"/>
          </p:cNvSpPr>
          <p:nvPr>
            <p:ph type="title"/>
          </p:nvPr>
        </p:nvSpPr>
        <p:spPr>
          <a:xfrm>
            <a:off x="8669338" y="4000500"/>
            <a:ext cx="3286125" cy="1357313"/>
          </a:xfrm>
        </p:spPr>
        <p:txBody>
          <a:bodyPr/>
          <a:lstStyle/>
          <a:p>
            <a:br>
              <a:rPr lang="fr-FR" altLang="fr-FR" sz="3600" dirty="0">
                <a:solidFill>
                  <a:schemeClr val="tx1"/>
                </a:solidFill>
              </a:rPr>
            </a:br>
            <a:br>
              <a:rPr lang="fr-FR" altLang="fr-FR" sz="3600" dirty="0">
                <a:solidFill>
                  <a:srgbClr val="FF0000"/>
                </a:solidFill>
              </a:rPr>
            </a:br>
            <a:br>
              <a:rPr lang="fr-FR" altLang="fr-FR" dirty="0">
                <a:solidFill>
                  <a:schemeClr val="tx1"/>
                </a:solidFill>
              </a:rPr>
            </a:br>
            <a:endParaRPr lang="fr-FR" altLang="fr-FR" dirty="0"/>
          </a:p>
        </p:txBody>
      </p:sp>
      <p:pic>
        <p:nvPicPr>
          <p:cNvPr id="35843" name="Espace réservé du contenu 3" descr="depositphotos_109512616-stock-illustration-parts-of-white-puzzle.jpg">
            <a:extLst>
              <a:ext uri="{FF2B5EF4-FFF2-40B4-BE49-F238E27FC236}">
                <a16:creationId xmlns:a16="http://schemas.microsoft.com/office/drawing/2014/main" id="{845FF17A-4ADE-0129-A215-6F945A7C6DAC}"/>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0" y="-28575"/>
            <a:ext cx="8609013" cy="6886575"/>
          </a:xfrm>
        </p:spPr>
      </p:pic>
      <p:sp>
        <p:nvSpPr>
          <p:cNvPr id="6" name="Rectangle 5">
            <a:extLst>
              <a:ext uri="{FF2B5EF4-FFF2-40B4-BE49-F238E27FC236}">
                <a16:creationId xmlns:a16="http://schemas.microsoft.com/office/drawing/2014/main" id="{2F2BC1C3-7868-B297-18CB-F3A7A87D44EC}"/>
              </a:ext>
            </a:extLst>
          </p:cNvPr>
          <p:cNvSpPr/>
          <p:nvPr/>
        </p:nvSpPr>
        <p:spPr bwMode="auto">
          <a:xfrm>
            <a:off x="6596860" y="4857760"/>
            <a:ext cx="1714512" cy="151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32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Nouvelle 6e</a:t>
            </a:r>
          </a:p>
        </p:txBody>
      </p:sp>
      <p:sp>
        <p:nvSpPr>
          <p:cNvPr id="7" name="Rectangle 6">
            <a:extLst>
              <a:ext uri="{FF2B5EF4-FFF2-40B4-BE49-F238E27FC236}">
                <a16:creationId xmlns:a16="http://schemas.microsoft.com/office/drawing/2014/main" id="{59F35CD6-07A1-D863-F3D9-2F3AE7E9D478}"/>
              </a:ext>
            </a:extLst>
          </p:cNvPr>
          <p:cNvSpPr/>
          <p:nvPr/>
        </p:nvSpPr>
        <p:spPr bwMode="auto">
          <a:xfrm>
            <a:off x="6669088" y="3000375"/>
            <a:ext cx="1714500" cy="85725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endParaRPr lang="fr-FR" sz="20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8" name="Rectangle 7">
            <a:extLst>
              <a:ext uri="{FF2B5EF4-FFF2-40B4-BE49-F238E27FC236}">
                <a16:creationId xmlns:a16="http://schemas.microsoft.com/office/drawing/2014/main" id="{491268EE-44EB-CE6A-7A42-F86C6C33E204}"/>
              </a:ext>
            </a:extLst>
          </p:cNvPr>
          <p:cNvSpPr/>
          <p:nvPr/>
        </p:nvSpPr>
        <p:spPr bwMode="auto">
          <a:xfrm>
            <a:off x="2881313" y="4857750"/>
            <a:ext cx="1357312" cy="15113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endParaRPr lang="fr-FR" sz="2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9" name="Rectangle 8">
            <a:extLst>
              <a:ext uri="{FF2B5EF4-FFF2-40B4-BE49-F238E27FC236}">
                <a16:creationId xmlns:a16="http://schemas.microsoft.com/office/drawing/2014/main" id="{615C2086-872E-346E-9001-6A4E66244866}"/>
              </a:ext>
            </a:extLst>
          </p:cNvPr>
          <p:cNvSpPr/>
          <p:nvPr/>
        </p:nvSpPr>
        <p:spPr bwMode="auto">
          <a:xfrm>
            <a:off x="4953786" y="5286388"/>
            <a:ext cx="785818" cy="108337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0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CASF</a:t>
            </a:r>
          </a:p>
        </p:txBody>
      </p:sp>
      <p:sp>
        <p:nvSpPr>
          <p:cNvPr id="10" name="Rectangle 9">
            <a:extLst>
              <a:ext uri="{FF2B5EF4-FFF2-40B4-BE49-F238E27FC236}">
                <a16:creationId xmlns:a16="http://schemas.microsoft.com/office/drawing/2014/main" id="{AC18F6E2-25F6-C410-7FD6-AAB7E7DD0CB2}"/>
              </a:ext>
            </a:extLst>
          </p:cNvPr>
          <p:cNvSpPr/>
          <p:nvPr/>
        </p:nvSpPr>
        <p:spPr bwMode="auto">
          <a:xfrm>
            <a:off x="310316" y="2714620"/>
            <a:ext cx="1714512" cy="151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Évaluation externe des EPLE </a:t>
            </a:r>
          </a:p>
          <a:p>
            <a:pPr eaLnBrk="0" hangingPunct="0">
              <a:buClr>
                <a:srgbClr val="000000"/>
              </a:buClr>
              <a:buSzPct val="100000"/>
              <a:buFont typeface="Times New Roman" pitchFamily="16" charset="0"/>
              <a:buNone/>
              <a:defRPr/>
            </a:pPr>
            <a:r>
              <a:rPr lang="fr-FR" sz="2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(CEE)</a:t>
            </a:r>
          </a:p>
        </p:txBody>
      </p:sp>
      <p:sp>
        <p:nvSpPr>
          <p:cNvPr id="11" name="Rectangle 10">
            <a:extLst>
              <a:ext uri="{FF2B5EF4-FFF2-40B4-BE49-F238E27FC236}">
                <a16:creationId xmlns:a16="http://schemas.microsoft.com/office/drawing/2014/main" id="{7A622A4A-0114-432D-A47D-C6259AD179B4}"/>
              </a:ext>
            </a:extLst>
          </p:cNvPr>
          <p:cNvSpPr/>
          <p:nvPr/>
        </p:nvSpPr>
        <p:spPr bwMode="auto">
          <a:xfrm>
            <a:off x="4953786" y="3000372"/>
            <a:ext cx="785818" cy="115481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0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École du socle</a:t>
            </a:r>
          </a:p>
        </p:txBody>
      </p:sp>
      <p:sp>
        <p:nvSpPr>
          <p:cNvPr id="12" name="Rectangle 11">
            <a:extLst>
              <a:ext uri="{FF2B5EF4-FFF2-40B4-BE49-F238E27FC236}">
                <a16:creationId xmlns:a16="http://schemas.microsoft.com/office/drawing/2014/main" id="{5810E7CE-3B0B-8B9C-FB52-0E810976DEC4}"/>
              </a:ext>
            </a:extLst>
          </p:cNvPr>
          <p:cNvSpPr/>
          <p:nvPr/>
        </p:nvSpPr>
        <p:spPr bwMode="auto">
          <a:xfrm>
            <a:off x="2352378" y="4581128"/>
            <a:ext cx="1857388" cy="64294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Dispositif</a:t>
            </a:r>
          </a:p>
          <a:p>
            <a:pPr eaLnBrk="0" hangingPunct="0">
              <a:buClr>
                <a:srgbClr val="000000"/>
              </a:buClr>
              <a:buSzPct val="100000"/>
              <a:buFont typeface="Times New Roman" pitchFamily="16" charset="0"/>
              <a:buNone/>
              <a:defRPr/>
            </a:pP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a:p>
            <a:pPr eaLnBrk="0" hangingPunct="0">
              <a:buClr>
                <a:srgbClr val="000000"/>
              </a:buClr>
              <a:buSzPct val="100000"/>
              <a:buFont typeface="Times New Roman" pitchFamily="16" charset="0"/>
              <a:buNone/>
              <a:defRPr/>
            </a:pP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a:p>
            <a:pPr eaLnBrk="0" hangingPunct="0">
              <a:buClr>
                <a:srgbClr val="000000"/>
              </a:buClr>
              <a:buSzPct val="100000"/>
              <a:buFont typeface="Times New Roman" pitchFamily="16" charset="0"/>
              <a:buNone/>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Avenir en C4</a:t>
            </a:r>
          </a:p>
        </p:txBody>
      </p:sp>
      <p:sp>
        <p:nvSpPr>
          <p:cNvPr id="13" name="Rectangle 12">
            <a:extLst>
              <a:ext uri="{FF2B5EF4-FFF2-40B4-BE49-F238E27FC236}">
                <a16:creationId xmlns:a16="http://schemas.microsoft.com/office/drawing/2014/main" id="{AF867484-88ED-BF3F-31DD-C6B14BFCF1F4}"/>
              </a:ext>
            </a:extLst>
          </p:cNvPr>
          <p:cNvSpPr/>
          <p:nvPr/>
        </p:nvSpPr>
        <p:spPr bwMode="auto">
          <a:xfrm>
            <a:off x="7025488" y="357166"/>
            <a:ext cx="1357322" cy="1512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Réforme du lycée pro</a:t>
            </a:r>
          </a:p>
        </p:txBody>
      </p:sp>
      <p:sp>
        <p:nvSpPr>
          <p:cNvPr id="14" name="Rectangle 13">
            <a:extLst>
              <a:ext uri="{FF2B5EF4-FFF2-40B4-BE49-F238E27FC236}">
                <a16:creationId xmlns:a16="http://schemas.microsoft.com/office/drawing/2014/main" id="{D49C3C7C-37F7-6D99-2DDA-4C0DC7337AFF}"/>
              </a:ext>
            </a:extLst>
          </p:cNvPr>
          <p:cNvSpPr/>
          <p:nvPr/>
        </p:nvSpPr>
        <p:spPr bwMode="auto">
          <a:xfrm>
            <a:off x="4297363" y="692150"/>
            <a:ext cx="1714500" cy="151288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endParaRPr lang="fr-FR" sz="4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15" name="Rectangle 14">
            <a:extLst>
              <a:ext uri="{FF2B5EF4-FFF2-40B4-BE49-F238E27FC236}">
                <a16:creationId xmlns:a16="http://schemas.microsoft.com/office/drawing/2014/main" id="{9E5A62E9-954C-FF48-2403-02E107F61374}"/>
              </a:ext>
            </a:extLst>
          </p:cNvPr>
          <p:cNvSpPr/>
          <p:nvPr/>
        </p:nvSpPr>
        <p:spPr bwMode="auto">
          <a:xfrm>
            <a:off x="4440610" y="332656"/>
            <a:ext cx="1728192" cy="107157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CLA, cités éducatives</a:t>
            </a:r>
          </a:p>
          <a:p>
            <a:pPr eaLnBrk="0" hangingPunct="0">
              <a:buClr>
                <a:srgbClr val="000000"/>
              </a:buClr>
              <a:buSzPct val="100000"/>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TER /</a:t>
            </a:r>
          </a:p>
          <a:p>
            <a:pPr eaLnBrk="0" hangingPunct="0">
              <a:buClr>
                <a:srgbClr val="000000"/>
              </a:buClr>
              <a:buSzPct val="100000"/>
              <a:defRPr/>
            </a:pP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Collectivités locales</a:t>
            </a:r>
          </a:p>
          <a:p>
            <a:pPr eaLnBrk="0" hangingPunct="0">
              <a:buClr>
                <a:srgbClr val="000000"/>
              </a:buClr>
              <a:buSzPct val="100000"/>
              <a:buFont typeface="Times New Roman" pitchFamily="16" charset="0"/>
              <a:buNone/>
              <a:defRPr/>
            </a:pP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a:p>
            <a:pPr eaLnBrk="0" hangingPunct="0">
              <a:buClr>
                <a:srgbClr val="000000"/>
              </a:buClr>
              <a:buSzPct val="100000"/>
              <a:buFont typeface="Times New Roman" pitchFamily="16" charset="0"/>
              <a:buNone/>
              <a:defRPr/>
            </a:pP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a:p>
            <a:pPr eaLnBrk="0" hangingPunct="0">
              <a:buClr>
                <a:srgbClr val="000000"/>
              </a:buClr>
              <a:buSzPct val="100000"/>
              <a:buFont typeface="Times New Roman" pitchFamily="16" charset="0"/>
              <a:buNone/>
              <a:defRPr/>
            </a:pP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16" name="Rectangle 15">
            <a:extLst>
              <a:ext uri="{FF2B5EF4-FFF2-40B4-BE49-F238E27FC236}">
                <a16:creationId xmlns:a16="http://schemas.microsoft.com/office/drawing/2014/main" id="{94B1DB19-730B-C003-405D-1F3E6F5DE5BF}"/>
              </a:ext>
            </a:extLst>
          </p:cNvPr>
          <p:cNvSpPr/>
          <p:nvPr/>
        </p:nvSpPr>
        <p:spPr bwMode="auto">
          <a:xfrm>
            <a:off x="192138" y="332656"/>
            <a:ext cx="1428760" cy="114300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7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Devoirs faits, généralisés en 6e</a:t>
            </a:r>
          </a:p>
          <a:p>
            <a:pPr eaLnBrk="0" hangingPunct="0">
              <a:buClr>
                <a:srgbClr val="000000"/>
              </a:buClr>
              <a:buSzPct val="100000"/>
              <a:buFont typeface="Times New Roman" pitchFamily="16" charset="0"/>
              <a:buNone/>
              <a:defRPr/>
            </a:pPr>
            <a:endParaRPr lang="fr-FR" sz="27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17" name="Rectangle 16">
            <a:extLst>
              <a:ext uri="{FF2B5EF4-FFF2-40B4-BE49-F238E27FC236}">
                <a16:creationId xmlns:a16="http://schemas.microsoft.com/office/drawing/2014/main" id="{9F383B8E-2CC2-C3BD-729C-12CC95F057E7}"/>
              </a:ext>
            </a:extLst>
          </p:cNvPr>
          <p:cNvSpPr/>
          <p:nvPr/>
        </p:nvSpPr>
        <p:spPr bwMode="auto">
          <a:xfrm>
            <a:off x="6525422" y="3071810"/>
            <a:ext cx="1857388" cy="71438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sz="2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PLE? (CEE)</a:t>
            </a:r>
          </a:p>
        </p:txBody>
      </p:sp>
      <p:sp>
        <p:nvSpPr>
          <p:cNvPr id="18" name="Rectangle 17">
            <a:extLst>
              <a:ext uri="{FF2B5EF4-FFF2-40B4-BE49-F238E27FC236}">
                <a16:creationId xmlns:a16="http://schemas.microsoft.com/office/drawing/2014/main" id="{53186A6A-1126-568F-6822-CC9F139D820E}"/>
              </a:ext>
            </a:extLst>
          </p:cNvPr>
          <p:cNvSpPr/>
          <p:nvPr/>
        </p:nvSpPr>
        <p:spPr bwMode="auto">
          <a:xfrm>
            <a:off x="167440" y="5072074"/>
            <a:ext cx="1928826" cy="136912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a:lstStyle/>
          <a:p>
            <a:pPr eaLnBrk="0" hangingPunct="0">
              <a:buClr>
                <a:srgbClr val="000000"/>
              </a:buClr>
              <a:buSzPct val="100000"/>
              <a:buFont typeface="Times New Roman" pitchFamily="16" charset="0"/>
              <a:buNone/>
              <a:defRPr/>
            </a:pP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Évaluations nationales CP CM1 6</a:t>
            </a:r>
            <a:r>
              <a:rPr lang="fr-FR" b="1" baseline="300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e</a:t>
            </a: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4</a:t>
            </a:r>
            <a:r>
              <a:rPr lang="fr-FR" b="1" baseline="300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e</a:t>
            </a: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2</a:t>
            </a:r>
            <a:r>
              <a:rPr lang="fr-FR" b="1" baseline="3000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nde</a:t>
            </a:r>
          </a:p>
          <a:p>
            <a:pPr eaLnBrk="0" hangingPunct="0">
              <a:buClr>
                <a:srgbClr val="000000"/>
              </a:buClr>
              <a:buSzPct val="100000"/>
              <a:buFont typeface="Times New Roman" pitchFamily="16" charset="0"/>
              <a:buNone/>
              <a:defRPr/>
            </a:pPr>
            <a:r>
              <a:rPr lang="fr-FR"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PIx</a:t>
            </a: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a:t>
            </a:r>
            <a:r>
              <a:rPr lang="fr-FR"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Evalang</a:t>
            </a: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a:t>
            </a:r>
            <a:r>
              <a:rPr lang="fr-FR"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Educfi</a:t>
            </a:r>
            <a:endPar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a:p>
            <a:pPr eaLnBrk="0" hangingPunct="0">
              <a:buClr>
                <a:srgbClr val="000000"/>
              </a:buClr>
              <a:buSzPct val="100000"/>
              <a:buFont typeface="Times New Roman" pitchFamily="16" charset="0"/>
              <a:buNone/>
              <a:defRPr/>
            </a:pP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a:t>
            </a:r>
            <a:r>
              <a:rPr lang="fr-FR"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Educdroit</a:t>
            </a:r>
            <a:r>
              <a:rPr lang="fr-FR"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a:t>
            </a:r>
          </a:p>
        </p:txBody>
      </p:sp>
      <p:sp>
        <p:nvSpPr>
          <p:cNvPr id="19" name="Espace réservé du numéro de diapositive 18">
            <a:extLst>
              <a:ext uri="{FF2B5EF4-FFF2-40B4-BE49-F238E27FC236}">
                <a16:creationId xmlns:a16="http://schemas.microsoft.com/office/drawing/2014/main" id="{97F4E580-4F04-E31B-8B5B-72A97B2D5A11}"/>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CE1D8AC1-1159-0249-9ECE-6F7B6E946DB7}" type="slidenum">
              <a:rPr lang="en-US" altLang="fr-FR">
                <a:solidFill>
                  <a:srgbClr val="CCCCCC"/>
                </a:solidFill>
                <a:latin typeface="Arial" panose="020B0604020202020204" pitchFamily="34" charset="0"/>
              </a:rPr>
              <a:pPr eaLnBrk="1"/>
              <a:t>1</a:t>
            </a:fld>
            <a:endParaRPr lang="en-US" altLang="fr-FR">
              <a:solidFill>
                <a:srgbClr val="CCCCCC"/>
              </a:solidFill>
              <a:latin typeface="Arial" panose="020B0604020202020204" pitchFamily="34" charset="0"/>
            </a:endParaRPr>
          </a:p>
        </p:txBody>
      </p:sp>
      <p:pic>
        <p:nvPicPr>
          <p:cNvPr id="3585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97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ZoneTexte 20">
            <a:extLst>
              <a:ext uri="{FF2B5EF4-FFF2-40B4-BE49-F238E27FC236}">
                <a16:creationId xmlns:a16="http://schemas.microsoft.com/office/drawing/2014/main" id="{85565ABB-98FB-4115-48EF-2A77BABCC082}"/>
              </a:ext>
            </a:extLst>
          </p:cNvPr>
          <p:cNvSpPr txBox="1"/>
          <p:nvPr/>
        </p:nvSpPr>
        <p:spPr>
          <a:xfrm>
            <a:off x="2280370" y="332656"/>
            <a:ext cx="1440160" cy="1938992"/>
          </a:xfrm>
          <a:prstGeom prst="rect">
            <a:avLst/>
          </a:prstGeom>
          <a:noFill/>
        </p:spPr>
        <p:txBody>
          <a:bodyPr wrap="square">
            <a:spAutoFit/>
          </a:bodyPr>
          <a:lstStyle/>
          <a:p>
            <a:pPr>
              <a:defRPr/>
            </a:pPr>
            <a:r>
              <a:rPr lang="fr-FR" sz="2400"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Prescrip-tions</a:t>
            </a:r>
            <a:r>
              <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 savoirs </a:t>
            </a:r>
            <a:r>
              <a:rPr lang="fr-FR" sz="2400" b="1" dirty="0" err="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fonda-mentaux</a:t>
            </a:r>
            <a:endParaRPr lang="fr-FR" sz="2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endParaRPr>
          </a:p>
        </p:txBody>
      </p:sp>
      <p:sp>
        <p:nvSpPr>
          <p:cNvPr id="22" name="ZoneTexte 21">
            <a:extLst>
              <a:ext uri="{FF2B5EF4-FFF2-40B4-BE49-F238E27FC236}">
                <a16:creationId xmlns:a16="http://schemas.microsoft.com/office/drawing/2014/main" id="{66FBBE14-C10A-888D-4A9F-9AD5A6596BA1}"/>
              </a:ext>
            </a:extLst>
          </p:cNvPr>
          <p:cNvSpPr txBox="1"/>
          <p:nvPr/>
        </p:nvSpPr>
        <p:spPr>
          <a:xfrm>
            <a:off x="2856434" y="2564904"/>
            <a:ext cx="1296144" cy="1200329"/>
          </a:xfrm>
          <a:prstGeom prst="rect">
            <a:avLst/>
          </a:prstGeom>
          <a:noFill/>
        </p:spPr>
        <p:txBody>
          <a:bodyPr>
            <a:spAutoFit/>
          </a:bodyPr>
          <a:lstStyle/>
          <a:p>
            <a:pPr>
              <a:defRPr/>
            </a:pPr>
            <a:r>
              <a:rPr lang="fr-FR" sz="2400" b="1">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alibri" charset="0"/>
                <a:ea typeface="Microsoft YaHei" charset="-122"/>
              </a:rPr>
              <a:t>Plan mathématiques</a:t>
            </a:r>
          </a:p>
        </p:txBody>
      </p:sp>
      <p:sp>
        <p:nvSpPr>
          <p:cNvPr id="25" name="Titre 1">
            <a:extLst>
              <a:ext uri="{FF2B5EF4-FFF2-40B4-BE49-F238E27FC236}">
                <a16:creationId xmlns:a16="http://schemas.microsoft.com/office/drawing/2014/main" id="{168CC130-F8D2-5ADF-2D3A-AF540CFB6EDA}"/>
              </a:ext>
            </a:extLst>
          </p:cNvPr>
          <p:cNvSpPr txBox="1">
            <a:spLocks/>
          </p:cNvSpPr>
          <p:nvPr/>
        </p:nvSpPr>
        <p:spPr bwMode="auto">
          <a:xfrm>
            <a:off x="8689082" y="764704"/>
            <a:ext cx="3286125"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b" anchorCtr="0" compatLnSpc="1">
            <a:prstTxWarp prst="textNoShape">
              <a:avLst/>
            </a:prstTxWarp>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a:pPr>
            <a:r>
              <a:rPr kumimoji="0" lang="fr-FR" altLang="fr-FR" sz="3600" b="1" i="0" u="none" strike="noStrike" kern="0" cap="none" spc="0" normalizeH="0" baseline="0" noProof="0" dirty="0">
                <a:ln>
                  <a:noFill/>
                </a:ln>
                <a:solidFill>
                  <a:srgbClr val="00B050"/>
                </a:solidFill>
                <a:effectLst/>
                <a:uLnTx/>
                <a:uFillTx/>
                <a:latin typeface="+mj-lt"/>
                <a:ea typeface="+mj-ea"/>
                <a:cs typeface="+mj-cs"/>
              </a:rPr>
              <a:t>Rentrée 2023</a:t>
            </a:r>
            <a:br>
              <a:rPr kumimoji="0" lang="fr-FR" altLang="fr-FR" sz="3600" b="1" i="0" u="none" strike="noStrike" kern="0" cap="none" spc="0" normalizeH="0" baseline="0" noProof="0" dirty="0">
                <a:ln>
                  <a:noFill/>
                </a:ln>
                <a:solidFill>
                  <a:srgbClr val="00B050"/>
                </a:solidFill>
                <a:effectLst/>
                <a:uLnTx/>
                <a:uFillTx/>
                <a:latin typeface="+mj-lt"/>
                <a:ea typeface="+mj-ea"/>
                <a:cs typeface="+mj-cs"/>
              </a:rPr>
            </a:br>
            <a:r>
              <a:rPr kumimoji="0" lang="fr-FR" altLang="fr-FR" sz="3200" b="1" i="0" u="none" strike="noStrike" kern="0" cap="none" spc="0" normalizeH="0" baseline="0" noProof="0" dirty="0">
                <a:ln>
                  <a:noFill/>
                </a:ln>
                <a:solidFill>
                  <a:srgbClr val="FF0000"/>
                </a:solidFill>
                <a:effectLst/>
                <a:uLnTx/>
                <a:uFillTx/>
                <a:latin typeface="+mj-lt"/>
                <a:ea typeface="+mj-ea"/>
                <a:cs typeface="+mj-cs"/>
              </a:rPr>
              <a:t> une nouvelle réforme du collège </a:t>
            </a:r>
            <a:br>
              <a:rPr kumimoji="0" lang="fr-FR" altLang="fr-FR" sz="3200" b="1" i="0" u="none" strike="noStrike" kern="0" cap="none" spc="0" normalizeH="0" baseline="0" noProof="0" dirty="0">
                <a:ln>
                  <a:noFill/>
                </a:ln>
                <a:solidFill>
                  <a:srgbClr val="FF0000"/>
                </a:solidFill>
                <a:effectLst/>
                <a:uLnTx/>
                <a:uFillTx/>
                <a:latin typeface="+mj-lt"/>
                <a:ea typeface="+mj-ea"/>
                <a:cs typeface="+mj-cs"/>
              </a:rPr>
            </a:br>
            <a:br>
              <a:rPr kumimoji="0" lang="fr-FR" altLang="fr-FR" sz="3600" b="1" i="0" u="none" strike="noStrike" kern="0" cap="none" spc="0" normalizeH="0" baseline="0" noProof="0" dirty="0">
                <a:ln>
                  <a:noFill/>
                </a:ln>
                <a:solidFill>
                  <a:srgbClr val="FF0000"/>
                </a:solidFill>
                <a:effectLst/>
                <a:uLnTx/>
                <a:uFillTx/>
                <a:latin typeface="+mj-lt"/>
                <a:ea typeface="+mj-ea"/>
                <a:cs typeface="+mj-cs"/>
              </a:rPr>
            </a:br>
            <a:endParaRPr kumimoji="0" lang="fr-FR" altLang="fr-FR" sz="2000" b="1" i="0" u="none" strike="noStrike" kern="0" cap="none" spc="0" normalizeH="0" baseline="0" noProof="0" dirty="0">
              <a:ln>
                <a:noFill/>
              </a:ln>
              <a:solidFill>
                <a:srgbClr val="333333"/>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1824086" y="1700808"/>
            <a:ext cx="13698808" cy="3240360"/>
          </a:xfrm>
        </p:spPr>
        <p:txBody>
          <a:bodyPr/>
          <a:lstStyle/>
          <a:p>
            <a:pPr lvl="6">
              <a:lnSpc>
                <a:spcPct val="150000"/>
              </a:lnSpc>
            </a:pPr>
            <a:r>
              <a:rPr lang="fr-FR" sz="2400" dirty="0">
                <a:latin typeface="+mn-lt"/>
                <a:ea typeface="+mn-ea"/>
              </a:rPr>
              <a:t>Pédagogie du renforcement/approfondissement:</a:t>
            </a:r>
          </a:p>
          <a:p>
            <a:pPr lvl="6">
              <a:lnSpc>
                <a:spcPct val="150000"/>
              </a:lnSpc>
              <a:buFont typeface="Arial" pitchFamily="34" charset="0"/>
              <a:buChar char="•"/>
            </a:pPr>
            <a:r>
              <a:rPr lang="fr-FR" sz="2400" dirty="0">
                <a:latin typeface="+mn-lt"/>
                <a:ea typeface="+mn-ea"/>
              </a:rPr>
              <a:t>	 Aucun lien entre les notions abordées en cours par le/la </a:t>
            </a:r>
            <a:r>
              <a:rPr lang="fr-FR" sz="2400" dirty="0" err="1">
                <a:latin typeface="+mn-lt"/>
                <a:ea typeface="+mn-ea"/>
              </a:rPr>
              <a:t>professeur.e</a:t>
            </a:r>
            <a:r>
              <a:rPr lang="fr-FR" sz="2400" dirty="0">
                <a:latin typeface="+mn-lt"/>
                <a:ea typeface="+mn-ea"/>
              </a:rPr>
              <a:t> de français ou de mathématiques et ce qui sera travaillé pendant l’heure de </a:t>
            </a:r>
            <a:r>
              <a:rPr lang="fr-FR" sz="2400" dirty="0"/>
              <a:t>du </a:t>
            </a:r>
            <a:r>
              <a:rPr lang="fr-FR" sz="2400" dirty="0">
                <a:latin typeface="+mn-lt"/>
                <a:ea typeface="+mn-ea"/>
              </a:rPr>
              <a:t>renforcement/approfondissement</a:t>
            </a:r>
          </a:p>
          <a:p>
            <a:pPr lvl="6">
              <a:lnSpc>
                <a:spcPct val="150000"/>
              </a:lnSpc>
              <a:buFont typeface="Arial" pitchFamily="34" charset="0"/>
              <a:buChar char="•"/>
            </a:pPr>
            <a:r>
              <a:rPr lang="fr-FR" sz="2400" dirty="0">
                <a:latin typeface="+mn-lt"/>
                <a:ea typeface="+mn-ea"/>
              </a:rPr>
              <a:t>Focalisation sur les « savoirs fondamentaux » : fluence, orthographe (dictée), calcul mental (4 opérations)</a:t>
            </a:r>
          </a:p>
          <a:p>
            <a:pPr lvl="6">
              <a:lnSpc>
                <a:spcPct val="150000"/>
              </a:lnSpc>
              <a:buFont typeface="Arial" pitchFamily="34" charset="0"/>
              <a:buChar char="•"/>
            </a:pPr>
            <a:endParaRPr lang="fr-FR" sz="2400" dirty="0">
              <a:latin typeface="+mn-lt"/>
              <a:ea typeface="+mn-ea"/>
            </a:endParaRPr>
          </a:p>
          <a:p>
            <a:pPr lvl="6">
              <a:lnSpc>
                <a:spcPct val="150000"/>
              </a:lnSpc>
            </a:pPr>
            <a:endParaRPr lang="fr-FR" sz="2400" dirty="0">
              <a:latin typeface="+mn-lt"/>
              <a:ea typeface="+mn-ea"/>
            </a:endParaRPr>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10</a:t>
            </a:fld>
            <a:endParaRPr lang="en-US" altLang="fr-FR">
              <a:solidFill>
                <a:srgbClr val="CCCCCC"/>
              </a:solidFill>
              <a:latin typeface="Arial" panose="020B0604020202020204" pitchFamily="34" charset="0"/>
            </a:endParaRPr>
          </a:p>
        </p:txBody>
      </p:sp>
      <p:sp>
        <p:nvSpPr>
          <p:cNvPr id="9" name="Rectangle 8"/>
          <p:cNvSpPr/>
          <p:nvPr/>
        </p:nvSpPr>
        <p:spPr>
          <a:xfrm>
            <a:off x="1488282" y="404664"/>
            <a:ext cx="8712968" cy="1569660"/>
          </a:xfrm>
          <a:prstGeom prst="rect">
            <a:avLst/>
          </a:prstGeom>
        </p:spPr>
        <p:txBody>
          <a:bodyPr wrap="square">
            <a:spAutoFit/>
          </a:bodyPr>
          <a:lstStyle/>
          <a:p>
            <a:pPr algn="ctr"/>
            <a:r>
              <a:rPr lang="fr-FR" alt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Contraindre les pratiques pédagogiques </a:t>
            </a: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fr-FR" altLang="fr-FR" sz="3200" b="1" dirty="0">
                <a:solidFill>
                  <a:srgbClr val="FF0000"/>
                </a:solidFill>
              </a:rPr>
              <a:t>Annonces 6</a:t>
            </a:r>
            <a:r>
              <a:rPr lang="fr-FR" altLang="fr-FR" sz="3200" b="1" baseline="30000" dirty="0">
                <a:solidFill>
                  <a:srgbClr val="FF0000"/>
                </a:solidFill>
              </a:rPr>
              <a:t>e</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264146" y="1844824"/>
            <a:ext cx="11610576" cy="3240360"/>
          </a:xfrm>
        </p:spPr>
        <p:txBody>
          <a:bodyPr/>
          <a:lstStyle/>
          <a:p>
            <a:pPr>
              <a:buFontTx/>
              <a:buChar char="-"/>
            </a:pPr>
            <a:r>
              <a:rPr lang="fr-FR" sz="2400" dirty="0"/>
              <a:t>Déploiement du plan mathématiques</a:t>
            </a:r>
          </a:p>
          <a:p>
            <a:pPr>
              <a:buFontTx/>
              <a:buChar char="-"/>
            </a:pPr>
            <a:endParaRPr lang="fr-FR" sz="2400" dirty="0"/>
          </a:p>
          <a:p>
            <a:pPr>
              <a:buFontTx/>
              <a:buChar char="-"/>
            </a:pPr>
            <a:r>
              <a:rPr lang="fr-FR" sz="2400" dirty="0"/>
              <a:t>Pilotage par le CASF (Conseil académique des savoirs fondamentaux): suivi du dispositif 6</a:t>
            </a:r>
            <a:r>
              <a:rPr lang="fr-FR" sz="2400" baseline="30000" dirty="0"/>
              <a:t>e</a:t>
            </a:r>
            <a:r>
              <a:rPr lang="fr-FR" sz="2400" dirty="0"/>
              <a:t>, « améliorer la continuité entre l’école, le collège et la cohérence des méthodes pédagogiques »</a:t>
            </a:r>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11</a:t>
            </a:fld>
            <a:endParaRPr lang="en-US" altLang="fr-FR">
              <a:solidFill>
                <a:srgbClr val="CCCCCC"/>
              </a:solidFill>
              <a:latin typeface="Arial" panose="020B0604020202020204" pitchFamily="34" charset="0"/>
            </a:endParaRPr>
          </a:p>
        </p:txBody>
      </p:sp>
      <p:sp>
        <p:nvSpPr>
          <p:cNvPr id="9" name="Rectangle 8"/>
          <p:cNvSpPr/>
          <p:nvPr/>
        </p:nvSpPr>
        <p:spPr>
          <a:xfrm>
            <a:off x="1416274" y="404664"/>
            <a:ext cx="8712968" cy="1569660"/>
          </a:xfrm>
          <a:prstGeom prst="rect">
            <a:avLst/>
          </a:prstGeom>
        </p:spPr>
        <p:txBody>
          <a:bodyPr wrap="square">
            <a:spAutoFit/>
          </a:bodyPr>
          <a:lstStyle/>
          <a:p>
            <a:pPr algn="ctr"/>
            <a:r>
              <a:rPr lang="fr-FR" alt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Contraindre les pratiques pédagogiques </a:t>
            </a: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fr-FR" altLang="fr-FR" sz="3200" b="1" dirty="0">
                <a:solidFill>
                  <a:srgbClr val="FF0000"/>
                </a:solidFill>
              </a:rPr>
              <a:t>Annonces 6</a:t>
            </a:r>
            <a:r>
              <a:rPr lang="fr-FR" altLang="fr-FR" sz="3200" b="1" baseline="30000" dirty="0">
                <a:solidFill>
                  <a:srgbClr val="FF0000"/>
                </a:solidFill>
              </a:rPr>
              <a:t>e</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32498" y="444500"/>
            <a:ext cx="7684765" cy="512763"/>
          </a:xfrm>
        </p:spPr>
        <p:txBody>
          <a:bodyPr/>
          <a:lstStyle/>
          <a:p>
            <a:r>
              <a:rPr lang="fr-FR" dirty="0"/>
              <a:t>						 Annonces 6e</a:t>
            </a:r>
          </a:p>
        </p:txBody>
      </p:sp>
      <p:sp>
        <p:nvSpPr>
          <p:cNvPr id="3" name="Espace réservé du contenu 2"/>
          <p:cNvSpPr>
            <a:spLocks noGrp="1"/>
          </p:cNvSpPr>
          <p:nvPr>
            <p:ph idx="1"/>
          </p:nvPr>
        </p:nvSpPr>
        <p:spPr>
          <a:xfrm>
            <a:off x="2640410" y="1675359"/>
            <a:ext cx="9001000" cy="5182641"/>
          </a:xfrm>
        </p:spPr>
        <p:txBody>
          <a:bodyPr/>
          <a:lstStyle/>
          <a:p>
            <a:pPr algn="ctr"/>
            <a:r>
              <a:rPr lang="fr-FR" sz="2400" b="1" dirty="0"/>
              <a:t>1 heure </a:t>
            </a:r>
            <a:r>
              <a:rPr lang="fr-FR" sz="2400" dirty="0"/>
              <a:t>de </a:t>
            </a:r>
            <a:r>
              <a:rPr lang="fr-FR" sz="2400" b="1" dirty="0"/>
              <a:t>renforcement  ou d’approfondissement</a:t>
            </a:r>
          </a:p>
          <a:p>
            <a:pPr algn="ctr"/>
            <a:r>
              <a:rPr lang="fr-FR" sz="2400" dirty="0"/>
              <a:t>en mathématiques </a:t>
            </a:r>
            <a:r>
              <a:rPr lang="fr-FR" sz="2400" b="1" dirty="0"/>
              <a:t>ou</a:t>
            </a:r>
            <a:r>
              <a:rPr lang="fr-FR" sz="2400" dirty="0"/>
              <a:t> en français  </a:t>
            </a:r>
          </a:p>
          <a:p>
            <a:pPr algn="ctr"/>
            <a:endParaRPr lang="fr-FR" sz="2400" dirty="0"/>
          </a:p>
          <a:p>
            <a:pPr algn="ctr"/>
            <a:r>
              <a:rPr lang="fr-FR" sz="2400" dirty="0"/>
              <a:t>en regroupements interclasses de </a:t>
            </a:r>
            <a:r>
              <a:rPr lang="fr-FR" sz="2400" b="1" dirty="0"/>
              <a:t>niveaux</a:t>
            </a:r>
          </a:p>
          <a:p>
            <a:pPr algn="ctr"/>
            <a:endParaRPr lang="fr-FR" sz="2400" b="1" dirty="0"/>
          </a:p>
          <a:p>
            <a:pPr algn="ctr"/>
            <a:r>
              <a:rPr lang="fr-FR" sz="2400" b="1" dirty="0"/>
              <a:t>= </a:t>
            </a:r>
          </a:p>
          <a:p>
            <a:pPr algn="ctr"/>
            <a:r>
              <a:rPr lang="fr-FR" sz="2400" b="1" dirty="0"/>
              <a:t>collège à plusieurs vitesses</a:t>
            </a:r>
          </a:p>
          <a:p>
            <a:endParaRPr lang="fr-FR" sz="2400" b="1" dirty="0"/>
          </a:p>
          <a:p>
            <a:endParaRPr lang="fr-FR" sz="2400" dirty="0"/>
          </a:p>
        </p:txBody>
      </p:sp>
      <p:sp>
        <p:nvSpPr>
          <p:cNvPr id="4" name="Espace réservé du numéro de diapositive 3"/>
          <p:cNvSpPr>
            <a:spLocks noGrp="1"/>
          </p:cNvSpPr>
          <p:nvPr>
            <p:ph type="sldNum" idx="10"/>
          </p:nvPr>
        </p:nvSpPr>
        <p:spPr/>
        <p:txBody>
          <a:bodyPr/>
          <a:lstStyle/>
          <a:p>
            <a:fld id="{3545268D-E501-4149-8BC9-9B98DD52D22B}" type="slidenum">
              <a:rPr lang="en-US" altLang="fr-FR" smtClean="0"/>
              <a:pPr/>
              <a:t>12</a:t>
            </a:fld>
            <a:endParaRPr lang="en-US" altLang="fr-FR"/>
          </a:p>
        </p:txBody>
      </p:sp>
      <p:pic>
        <p:nvPicPr>
          <p:cNvPr id="6"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7BDAD3F5-16D5-DC9D-A896-1ED2F270A8F1}"/>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9C2ADBC7-B511-4245-BD45-9A2BCE15D129}" type="slidenum">
              <a:rPr lang="en-US" altLang="fr-FR">
                <a:solidFill>
                  <a:srgbClr val="CCCCCC"/>
                </a:solidFill>
                <a:latin typeface="Arial" panose="020B0604020202020204" pitchFamily="34" charset="0"/>
              </a:rPr>
              <a:pPr eaLnBrk="1"/>
              <a:t>13</a:t>
            </a:fld>
            <a:endParaRPr lang="en-US" altLang="fr-FR">
              <a:solidFill>
                <a:srgbClr val="CCCCCC"/>
              </a:solidFill>
              <a:latin typeface="Arial" panose="020B0604020202020204" pitchFamily="34" charset="0"/>
            </a:endParaRPr>
          </a:p>
        </p:txBody>
      </p:sp>
      <p:sp>
        <p:nvSpPr>
          <p:cNvPr id="50182" name="ZoneTexte 5">
            <a:extLst>
              <a:ext uri="{FF2B5EF4-FFF2-40B4-BE49-F238E27FC236}">
                <a16:creationId xmlns:a16="http://schemas.microsoft.com/office/drawing/2014/main" id="{E616C60A-44B6-C1CA-2972-35647DF487B3}"/>
              </a:ext>
            </a:extLst>
          </p:cNvPr>
          <p:cNvSpPr txBox="1">
            <a:spLocks noChangeArrowheads="1"/>
          </p:cNvSpPr>
          <p:nvPr/>
        </p:nvSpPr>
        <p:spPr bwMode="auto">
          <a:xfrm>
            <a:off x="2640410" y="2764572"/>
            <a:ext cx="853364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fr-FR" altLang="fr-FR" sz="2800" b="1" dirty="0">
                <a:solidFill>
                  <a:schemeClr val="tx1"/>
                </a:solidFill>
              </a:rPr>
              <a:t> </a:t>
            </a:r>
          </a:p>
          <a:p>
            <a:endParaRPr lang="fr-FR" altLang="fr-FR" sz="2800" dirty="0">
              <a:solidFill>
                <a:schemeClr val="tx1"/>
              </a:solidFill>
            </a:endParaRPr>
          </a:p>
          <a:p>
            <a:pPr algn="ctr"/>
            <a:r>
              <a:rPr lang="fr-FR" altLang="fr-FR" sz="2800" dirty="0">
                <a:solidFill>
                  <a:srgbClr val="7030A0"/>
                </a:solidFill>
              </a:rPr>
              <a:t>Les Sixièmes « tremplin » (académie d’Amiens) :</a:t>
            </a:r>
          </a:p>
          <a:p>
            <a:endParaRPr lang="fr-FR" altLang="fr-FR" sz="2800" dirty="0">
              <a:solidFill>
                <a:schemeClr val="tx1"/>
              </a:solidFill>
            </a:endParaRPr>
          </a:p>
          <a:p>
            <a:pPr algn="just"/>
            <a:r>
              <a:rPr lang="fr-FR" altLang="fr-FR" sz="2800" dirty="0">
                <a:solidFill>
                  <a:schemeClr val="tx1"/>
                </a:solidFill>
              </a:rPr>
              <a:t>Favoriser des organisations  de la 6</a:t>
            </a:r>
            <a:r>
              <a:rPr lang="fr-FR" altLang="fr-FR" sz="2800" baseline="30000" dirty="0">
                <a:solidFill>
                  <a:schemeClr val="tx1"/>
                </a:solidFill>
              </a:rPr>
              <a:t>e</a:t>
            </a:r>
            <a:r>
              <a:rPr lang="fr-FR" altLang="fr-FR" sz="2800" dirty="0">
                <a:solidFill>
                  <a:schemeClr val="tx1"/>
                </a:solidFill>
              </a:rPr>
              <a:t> comprenant des échanges de services entre premier et second degrés ou bien des </a:t>
            </a:r>
            <a:r>
              <a:rPr lang="fr-FR" altLang="fr-FR" sz="2800" dirty="0" err="1">
                <a:solidFill>
                  <a:schemeClr val="tx1"/>
                </a:solidFill>
              </a:rPr>
              <a:t>co</a:t>
            </a:r>
            <a:r>
              <a:rPr lang="fr-FR" altLang="fr-FR" sz="2800" dirty="0">
                <a:solidFill>
                  <a:schemeClr val="tx1"/>
                </a:solidFill>
              </a:rPr>
              <a:t>-interventions. </a:t>
            </a:r>
          </a:p>
          <a:p>
            <a:pPr algn="just"/>
            <a:endParaRPr lang="fr-FR" altLang="fr-FR" sz="2800" dirty="0">
              <a:solidFill>
                <a:schemeClr val="tx1"/>
              </a:solidFill>
            </a:endParaRPr>
          </a:p>
          <a:p>
            <a:pPr algn="just"/>
            <a:r>
              <a:rPr lang="fr-FR" altLang="fr-FR" sz="2800" dirty="0">
                <a:solidFill>
                  <a:schemeClr val="tx1"/>
                </a:solidFill>
              </a:rPr>
              <a:t>70 expérimentations depuis la rentrée 2022</a:t>
            </a:r>
          </a:p>
          <a:p>
            <a:endParaRPr lang="fr-FR" altLang="fr-FR" sz="2800" dirty="0">
              <a:solidFill>
                <a:schemeClr val="tx1"/>
              </a:solidFill>
            </a:endParaRPr>
          </a:p>
          <a:p>
            <a:endParaRPr lang="fr-FR" altLang="fr-FR" dirty="0">
              <a:solidFill>
                <a:schemeClr val="tx1"/>
              </a:solidFill>
            </a:endParaRPr>
          </a:p>
          <a:p>
            <a:endParaRPr lang="fr-FR" altLang="fr-FR" dirty="0">
              <a:solidFill>
                <a:schemeClr val="tx1"/>
              </a:solidFill>
            </a:endParaRPr>
          </a:p>
        </p:txBody>
      </p:sp>
      <p:sp>
        <p:nvSpPr>
          <p:cNvPr id="8" name="Rectangle 7"/>
          <p:cNvSpPr/>
          <p:nvPr/>
        </p:nvSpPr>
        <p:spPr>
          <a:xfrm>
            <a:off x="480170" y="476672"/>
            <a:ext cx="11449272" cy="3539430"/>
          </a:xfrm>
          <a:prstGeom prst="rect">
            <a:avLst/>
          </a:prstGeom>
        </p:spPr>
        <p:txBody>
          <a:bodyPr wrap="square">
            <a:spAutoFit/>
          </a:bodyPr>
          <a:lstStyle/>
          <a:p>
            <a:pPr algn="ctr"/>
            <a:r>
              <a:rPr lang="fr-FR" altLang="fr-FR" sz="2800" b="1" dirty="0">
                <a:solidFill>
                  <a:schemeClr val="tx1"/>
                </a:solidFill>
              </a:rPr>
              <a:t>Flashback : rentrée 2022, expérimentation des 6</a:t>
            </a:r>
            <a:r>
              <a:rPr lang="fr-FR" altLang="fr-FR" sz="2800" b="1" baseline="30000" dirty="0">
                <a:solidFill>
                  <a:schemeClr val="tx1"/>
                </a:solidFill>
              </a:rPr>
              <a:t>e</a:t>
            </a:r>
            <a:r>
              <a:rPr lang="fr-FR" altLang="fr-FR" sz="2800" b="1" dirty="0">
                <a:solidFill>
                  <a:schemeClr val="tx1"/>
                </a:solidFill>
              </a:rPr>
              <a:t> tremplin</a:t>
            </a:r>
          </a:p>
          <a:p>
            <a:endParaRPr lang="fr-FR" altLang="fr-FR" sz="2800" b="1" dirty="0">
              <a:solidFill>
                <a:schemeClr val="tx1"/>
              </a:solidFill>
            </a:endParaRPr>
          </a:p>
          <a:p>
            <a:pPr algn="ctr"/>
            <a:r>
              <a:rPr lang="fr-FR" altLang="fr-FR" sz="2800" b="1" dirty="0">
                <a:solidFill>
                  <a:schemeClr val="tx1"/>
                </a:solidFill>
              </a:rPr>
              <a:t>Janvier 2023: décision de </a:t>
            </a:r>
          </a:p>
          <a:p>
            <a:pPr algn="ctr"/>
            <a:r>
              <a:rPr lang="fr-FR" altLang="fr-FR" sz="2800" b="1" dirty="0">
                <a:solidFill>
                  <a:srgbClr val="FF0000"/>
                </a:solidFill>
              </a:rPr>
              <a:t>g</a:t>
            </a:r>
            <a:r>
              <a:rPr lang="fr-FR" sz="2800" b="1" dirty="0">
                <a:solidFill>
                  <a:srgbClr val="FF0000"/>
                </a:solidFill>
              </a:rPr>
              <a:t>énéralisation des 6</a:t>
            </a:r>
            <a:r>
              <a:rPr lang="fr-FR" sz="2800" b="1" baseline="30000" dirty="0">
                <a:solidFill>
                  <a:srgbClr val="FF0000"/>
                </a:solidFill>
              </a:rPr>
              <a:t>e</a:t>
            </a:r>
            <a:r>
              <a:rPr lang="fr-FR" sz="2800" b="1" dirty="0">
                <a:solidFill>
                  <a:srgbClr val="FF0000"/>
                </a:solidFill>
              </a:rPr>
              <a:t> tremplin sans les moyens afférents à la rentrée 2023 !</a:t>
            </a:r>
          </a:p>
          <a:p>
            <a:endParaRPr lang="fr-FR" sz="2800" b="1" dirty="0">
              <a:solidFill>
                <a:srgbClr val="FF0000"/>
              </a:solidFill>
            </a:endParaRPr>
          </a:p>
          <a:p>
            <a:pPr algn="ctr"/>
            <a:r>
              <a:rPr lang="fr-FR" sz="2800" b="1" dirty="0">
                <a:solidFill>
                  <a:schemeClr val="tx1"/>
                </a:solidFill>
              </a:rPr>
              <a:t>Pas de bilan</a:t>
            </a:r>
          </a:p>
          <a:p>
            <a:endParaRPr lang="fr-FR" sz="2800" b="1" dirty="0">
              <a:solidFill>
                <a:srgbClr val="FF0000"/>
              </a:solidFill>
            </a:endParaRPr>
          </a:p>
          <a:p>
            <a:endParaRPr lang="fr-FR" altLang="fr-FR" sz="2800" b="1" dirty="0">
              <a:solidFill>
                <a:schemeClr val="tx1"/>
              </a:solidFill>
            </a:endParaRPr>
          </a:p>
        </p:txBody>
      </p:sp>
      <p:pic>
        <p:nvPicPr>
          <p:cNvPr id="9"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du contenu 2">
            <a:extLst>
              <a:ext uri="{FF2B5EF4-FFF2-40B4-BE49-F238E27FC236}">
                <a16:creationId xmlns:a16="http://schemas.microsoft.com/office/drawing/2014/main" id="{50BD40E1-F83C-0A57-47C4-5FAFC0FE59F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93461" y="982663"/>
            <a:ext cx="620354" cy="322262"/>
          </a:xfrm>
        </p:spPr>
      </p:pic>
      <p:sp>
        <p:nvSpPr>
          <p:cNvPr id="4" name="Espace réservé du numéro de diapositive 3">
            <a:extLst>
              <a:ext uri="{FF2B5EF4-FFF2-40B4-BE49-F238E27FC236}">
                <a16:creationId xmlns:a16="http://schemas.microsoft.com/office/drawing/2014/main" id="{7BDAD3F5-16D5-DC9D-A896-1ED2F270A8F1}"/>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9C2ADBC7-B511-4245-BD45-9A2BCE15D129}" type="slidenum">
              <a:rPr lang="en-US" altLang="fr-FR">
                <a:solidFill>
                  <a:srgbClr val="CCCCCC"/>
                </a:solidFill>
                <a:latin typeface="Arial" panose="020B0604020202020204" pitchFamily="34" charset="0"/>
              </a:rPr>
              <a:pPr eaLnBrk="1"/>
              <a:t>14</a:t>
            </a:fld>
            <a:endParaRPr lang="en-US" altLang="fr-FR">
              <a:solidFill>
                <a:srgbClr val="CCCCCC"/>
              </a:solidFill>
              <a:latin typeface="Arial" panose="020B0604020202020204" pitchFamily="34" charset="0"/>
            </a:endParaRPr>
          </a:p>
        </p:txBody>
      </p:sp>
      <p:pic>
        <p:nvPicPr>
          <p:cNvPr id="6" name="Image 5">
            <a:extLst>
              <a:ext uri="{FF2B5EF4-FFF2-40B4-BE49-F238E27FC236}">
                <a16:creationId xmlns:a16="http://schemas.microsoft.com/office/drawing/2014/main" id="{38BAA0D4-12CD-AC96-439E-E46355A3B9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6434" y="692696"/>
            <a:ext cx="9206905" cy="5040560"/>
          </a:xfrm>
          <a:prstGeom prst="rect">
            <a:avLst/>
          </a:prstGeom>
        </p:spPr>
      </p:pic>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97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480170" y="1340768"/>
            <a:ext cx="11449272" cy="3240360"/>
          </a:xfrm>
        </p:spPr>
        <p:txBody>
          <a:bodyPr/>
          <a:lstStyle/>
          <a:p>
            <a:r>
              <a:rPr lang="fr-FR" sz="2400" b="1" dirty="0">
                <a:solidFill>
                  <a:srgbClr val="FF0000"/>
                </a:solidFill>
              </a:rPr>
              <a:t>Généralisation des 2 heures de sport supplémentaires </a:t>
            </a:r>
            <a:r>
              <a:rPr lang="fr-FR" sz="2400" b="1" dirty="0">
                <a:solidFill>
                  <a:schemeClr val="tx1"/>
                </a:solidFill>
              </a:rPr>
              <a:t>déléguées aux associations sportives</a:t>
            </a:r>
          </a:p>
          <a:p>
            <a:pPr algn="just"/>
            <a:r>
              <a:rPr lang="fr-FR" sz="2400" dirty="0"/>
              <a:t> </a:t>
            </a:r>
            <a:r>
              <a:rPr lang="fr-FR" altLang="fr-FR" sz="2400" dirty="0">
                <a:solidFill>
                  <a:schemeClr val="tx1"/>
                </a:solidFill>
              </a:rPr>
              <a:t>« En outre, les collèges volontaires seront invités à mettre en place, à titre expérimental, une organisation des emplois du temps permettant à tout ou partie de leurs élèves de pouvoir faire </a:t>
            </a:r>
            <a:r>
              <a:rPr lang="fr-FR" altLang="fr-FR" sz="2400" b="1" dirty="0">
                <a:solidFill>
                  <a:srgbClr val="7030A0"/>
                </a:solidFill>
              </a:rPr>
              <a:t>deux heures d'activités sportives sur le temps périscolaire</a:t>
            </a:r>
            <a:r>
              <a:rPr lang="fr-FR" altLang="fr-FR" sz="2400" dirty="0">
                <a:solidFill>
                  <a:schemeClr val="tx1"/>
                </a:solidFill>
              </a:rPr>
              <a:t>, dans des clubs ou associations sportives. »</a:t>
            </a:r>
          </a:p>
          <a:p>
            <a:pPr algn="just"/>
            <a:r>
              <a:rPr lang="fr-FR" altLang="fr-FR" sz="2400" dirty="0">
                <a:solidFill>
                  <a:schemeClr val="tx1"/>
                </a:solidFill>
              </a:rPr>
              <a:t>Le SNEP-FSU a vivement réagi : </a:t>
            </a:r>
          </a:p>
          <a:p>
            <a:pPr algn="just"/>
            <a:r>
              <a:rPr lang="fr-FR" altLang="fr-FR" sz="2400" dirty="0">
                <a:solidFill>
                  <a:schemeClr val="tx1"/>
                </a:solidFill>
              </a:rPr>
              <a:t>					- association sportive le mercredi après-midi accessible à toutes et tous pour les élèves volontaires</a:t>
            </a:r>
          </a:p>
          <a:p>
            <a:pPr algn="just"/>
            <a:r>
              <a:rPr lang="fr-FR" altLang="fr-FR" sz="2400" dirty="0">
                <a:solidFill>
                  <a:schemeClr val="tx1"/>
                </a:solidFill>
              </a:rPr>
              <a:t>					- inégalitaire  : spécificités territoriales</a:t>
            </a:r>
          </a:p>
          <a:p>
            <a:pPr algn="just"/>
            <a:r>
              <a:rPr lang="fr-FR" altLang="fr-FR" sz="2400" dirty="0">
                <a:solidFill>
                  <a:schemeClr val="tx1"/>
                </a:solidFill>
              </a:rPr>
              <a:t>					- concurrence sur l’utilisation des installations sportives sur du temps 						scolaire pour l’EPS comme pour le sport scolaire</a:t>
            </a:r>
          </a:p>
          <a:p>
            <a:pPr algn="just"/>
            <a:r>
              <a:rPr lang="fr-FR" altLang="fr-FR" sz="2400" dirty="0">
                <a:solidFill>
                  <a:schemeClr val="tx1"/>
                </a:solidFill>
              </a:rPr>
              <a:t>					-le mode de financement est inconnu</a:t>
            </a:r>
          </a:p>
          <a:p>
            <a:r>
              <a:rPr lang="fr-FR" altLang="fr-FR" sz="2400" dirty="0">
                <a:solidFill>
                  <a:schemeClr val="tx1"/>
                </a:solidFill>
              </a:rPr>
              <a:t> </a:t>
            </a:r>
          </a:p>
          <a:p>
            <a:endParaRPr lang="fr-FR" sz="2400" dirty="0"/>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15</a:t>
            </a:fld>
            <a:endParaRPr lang="en-US" altLang="fr-FR">
              <a:solidFill>
                <a:srgbClr val="CCCCCC"/>
              </a:solidFill>
              <a:latin typeface="Arial" panose="020B0604020202020204" pitchFamily="34" charset="0"/>
            </a:endParaRPr>
          </a:p>
        </p:txBody>
      </p:sp>
      <p:sp>
        <p:nvSpPr>
          <p:cNvPr id="9" name="Rectangle 8"/>
          <p:cNvSpPr/>
          <p:nvPr/>
        </p:nvSpPr>
        <p:spPr>
          <a:xfrm>
            <a:off x="1776314" y="332656"/>
            <a:ext cx="8712968" cy="1077218"/>
          </a:xfrm>
          <a:prstGeom prst="rect">
            <a:avLst/>
          </a:prstGeom>
        </p:spPr>
        <p:txBody>
          <a:bodyPr wrap="square">
            <a:spAutoFit/>
          </a:bodyPr>
          <a:lstStyle/>
          <a:p>
            <a:pPr algn="ctr"/>
            <a:r>
              <a:rPr lang="fr-FR" altLang="fr-FR" sz="3200" b="1" dirty="0">
                <a:solidFill>
                  <a:srgbClr val="FF0000"/>
                </a:solidFill>
              </a:rPr>
              <a:t>Annonces pour la 6</a:t>
            </a:r>
            <a:r>
              <a:rPr lang="fr-FR" altLang="fr-FR" sz="3200" b="1" baseline="30000" dirty="0">
                <a:solidFill>
                  <a:srgbClr val="FF0000"/>
                </a:solidFill>
              </a:rPr>
              <a:t>e</a:t>
            </a:r>
            <a:r>
              <a:rPr lang="fr-FR" altLang="fr-FR" sz="3200" b="1" dirty="0">
                <a:solidFill>
                  <a:srgbClr val="FF0000"/>
                </a:solidFill>
              </a:rPr>
              <a:t> (janvier 2023)</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336154" y="1340768"/>
            <a:ext cx="12097344" cy="3240360"/>
          </a:xfrm>
        </p:spPr>
        <p:txBody>
          <a:bodyPr/>
          <a:lstStyle/>
          <a:p>
            <a:r>
              <a:rPr lang="fr-FR" sz="2400" b="1" dirty="0">
                <a:solidFill>
                  <a:srgbClr val="FF0000"/>
                </a:solidFill>
              </a:rPr>
              <a:t>Généralisation de devoirs faits en Sixième : </a:t>
            </a:r>
            <a:r>
              <a:rPr lang="fr-FR" sz="2400" b="1" dirty="0"/>
              <a:t>Devoirs faits obligatoires</a:t>
            </a:r>
          </a:p>
          <a:p>
            <a:r>
              <a:rPr lang="fr-FR" sz="2400" dirty="0"/>
              <a:t>- en classe à effectif pléthorique ?</a:t>
            </a:r>
          </a:p>
          <a:p>
            <a:r>
              <a:rPr lang="fr-FR" sz="2400" dirty="0"/>
              <a:t>-  Quel financement?  </a:t>
            </a:r>
          </a:p>
          <a:p>
            <a:r>
              <a:rPr lang="fr-FR" sz="2400" dirty="0"/>
              <a:t>- Qui intervient ?  </a:t>
            </a:r>
            <a:r>
              <a:rPr lang="fr-FR" sz="2400" dirty="0" err="1"/>
              <a:t>professeur.e</a:t>
            </a:r>
            <a:r>
              <a:rPr lang="fr-FR" sz="2400" dirty="0"/>
              <a:t>, AED? Association? PE?</a:t>
            </a:r>
          </a:p>
          <a:p>
            <a:r>
              <a:rPr lang="fr-FR" sz="2400" dirty="0"/>
              <a:t>Mandat SNES-FSU : refus d’externalisation via des associations.</a:t>
            </a:r>
          </a:p>
          <a:p>
            <a:endParaRPr lang="fr-FR" sz="2400" dirty="0"/>
          </a:p>
          <a:p>
            <a:pPr>
              <a:buFontTx/>
              <a:buChar char="-"/>
            </a:pPr>
            <a:r>
              <a:rPr lang="fr-FR" sz="2400" dirty="0"/>
              <a:t>Contraintes sur les emplois du temps / transports scolaires. </a:t>
            </a:r>
          </a:p>
          <a:p>
            <a:r>
              <a:rPr lang="fr-FR" sz="2400" dirty="0"/>
              <a:t>						Attention : placer Devoirs faits sur la pause méridienne comme 							cela se fait parfois n’est pas réglementaire pour les Sixièmes qui 							depuis 2016 ont droit à une pause méridienne de 1h30. Renvoi 							vers les articles SNES</a:t>
            </a:r>
          </a:p>
          <a:p>
            <a:endParaRPr lang="fr-FR" sz="2400" dirty="0"/>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16</a:t>
            </a:fld>
            <a:endParaRPr lang="en-US" altLang="fr-FR">
              <a:solidFill>
                <a:srgbClr val="CCCCCC"/>
              </a:solidFill>
              <a:latin typeface="Arial" panose="020B0604020202020204" pitchFamily="34" charset="0"/>
            </a:endParaRPr>
          </a:p>
        </p:txBody>
      </p:sp>
      <p:sp>
        <p:nvSpPr>
          <p:cNvPr id="9" name="Rectangle 8"/>
          <p:cNvSpPr/>
          <p:nvPr/>
        </p:nvSpPr>
        <p:spPr>
          <a:xfrm>
            <a:off x="1560290" y="260648"/>
            <a:ext cx="8712968" cy="1077218"/>
          </a:xfrm>
          <a:prstGeom prst="rect">
            <a:avLst/>
          </a:prstGeom>
        </p:spPr>
        <p:txBody>
          <a:bodyPr wrap="square">
            <a:spAutoFit/>
          </a:bodyPr>
          <a:lstStyle/>
          <a:p>
            <a:pPr algn="ctr"/>
            <a:r>
              <a:rPr lang="fr-FR" altLang="fr-FR" sz="3200" b="1" dirty="0">
                <a:solidFill>
                  <a:srgbClr val="FF0000"/>
                </a:solidFill>
              </a:rPr>
              <a:t>Annonces pour la 6</a:t>
            </a:r>
            <a:r>
              <a:rPr lang="fr-FR" altLang="fr-FR" sz="3200" b="1" baseline="30000" dirty="0">
                <a:solidFill>
                  <a:srgbClr val="FF0000"/>
                </a:solidFill>
              </a:rPr>
              <a:t>e</a:t>
            </a:r>
            <a:r>
              <a:rPr lang="fr-FR" altLang="fr-FR" sz="3200" b="1" dirty="0">
                <a:solidFill>
                  <a:srgbClr val="FF0000"/>
                </a:solidFill>
              </a:rPr>
              <a:t> (janvier 2023)</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408162" y="1340768"/>
            <a:ext cx="12025336" cy="3240360"/>
          </a:xfrm>
        </p:spPr>
        <p:txBody>
          <a:bodyPr/>
          <a:lstStyle/>
          <a:p>
            <a:pPr algn="ctr"/>
            <a:endParaRPr lang="fr-FR" sz="2400" b="1" dirty="0"/>
          </a:p>
          <a:p>
            <a:pPr algn="ctr"/>
            <a:endParaRPr lang="fr-FR" sz="2400" b="1" dirty="0"/>
          </a:p>
          <a:p>
            <a:pPr algn="ctr"/>
            <a:r>
              <a:rPr lang="fr-FR" sz="2400" b="1" dirty="0"/>
              <a:t> Après le passeport </a:t>
            </a:r>
            <a:r>
              <a:rPr lang="fr-FR" sz="2400" b="1" dirty="0" err="1"/>
              <a:t>Educfi</a:t>
            </a:r>
            <a:r>
              <a:rPr lang="fr-FR" sz="2400" b="1" dirty="0"/>
              <a:t>, Ev@lang, Pix</a:t>
            </a:r>
          </a:p>
          <a:p>
            <a:pPr algn="ctr"/>
            <a:r>
              <a:rPr lang="fr-FR" sz="2400" b="1" dirty="0"/>
              <a:t>Encore de nouvelles certifications:</a:t>
            </a:r>
          </a:p>
          <a:p>
            <a:pPr algn="ctr"/>
            <a:r>
              <a:rPr lang="fr-FR" sz="2400" dirty="0"/>
              <a:t>dès la Sixième un Pix spécial réseaux sociaux, </a:t>
            </a:r>
          </a:p>
          <a:p>
            <a:pPr algn="ctr"/>
            <a:r>
              <a:rPr lang="fr-FR" sz="2400" dirty="0"/>
              <a:t>et pour apprendre le droit</a:t>
            </a:r>
          </a:p>
          <a:p>
            <a:pPr algn="ctr"/>
            <a:r>
              <a:rPr lang="fr-FR" sz="2400" b="1" dirty="0"/>
              <a:t>un passeport </a:t>
            </a:r>
            <a:r>
              <a:rPr lang="fr-FR" sz="2400" b="1" dirty="0" err="1"/>
              <a:t>Educdroit</a:t>
            </a:r>
            <a:r>
              <a:rPr lang="fr-FR" sz="2400" b="1" dirty="0"/>
              <a:t>  </a:t>
            </a:r>
            <a:r>
              <a:rPr lang="fr-FR" sz="2400" dirty="0"/>
              <a:t>(en EMC?)</a:t>
            </a:r>
          </a:p>
          <a:p>
            <a:pPr algn="ctr"/>
            <a:r>
              <a:rPr lang="fr-FR" sz="2400" dirty="0"/>
              <a:t>Et </a:t>
            </a:r>
            <a:r>
              <a:rPr lang="fr-FR" sz="2400" b="1" dirty="0"/>
              <a:t>une certification en mathématiques en 3</a:t>
            </a:r>
            <a:r>
              <a:rPr lang="fr-FR" sz="2400" b="1" baseline="30000" dirty="0"/>
              <a:t>e</a:t>
            </a:r>
            <a:r>
              <a:rPr lang="fr-FR" sz="2400" b="1" dirty="0"/>
              <a:t>  </a:t>
            </a:r>
          </a:p>
          <a:p>
            <a:pPr algn="ctr"/>
            <a:r>
              <a:rPr lang="fr-FR" sz="2400" dirty="0"/>
              <a:t>(en concurrence avec l’épreuve du DNB)</a:t>
            </a:r>
          </a:p>
          <a:p>
            <a:br>
              <a:rPr lang="fr-FR" sz="2400" dirty="0"/>
            </a:br>
            <a:endParaRPr lang="fr-FR" sz="2400" dirty="0"/>
          </a:p>
          <a:p>
            <a:endParaRPr lang="fr-FR" sz="2400" dirty="0"/>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17</a:t>
            </a:fld>
            <a:endParaRPr lang="en-US" altLang="fr-FR">
              <a:solidFill>
                <a:srgbClr val="CCCCCC"/>
              </a:solidFill>
              <a:latin typeface="Arial" panose="020B0604020202020204" pitchFamily="34" charset="0"/>
            </a:endParaRPr>
          </a:p>
        </p:txBody>
      </p:sp>
      <p:sp>
        <p:nvSpPr>
          <p:cNvPr id="9" name="Rectangle 8"/>
          <p:cNvSpPr/>
          <p:nvPr/>
        </p:nvSpPr>
        <p:spPr>
          <a:xfrm>
            <a:off x="1704306" y="332656"/>
            <a:ext cx="8712968" cy="1077218"/>
          </a:xfrm>
          <a:prstGeom prst="rect">
            <a:avLst/>
          </a:prstGeom>
        </p:spPr>
        <p:txBody>
          <a:bodyPr wrap="square">
            <a:spAutoFit/>
          </a:bodyPr>
          <a:lstStyle/>
          <a:p>
            <a:pPr algn="ctr"/>
            <a:r>
              <a:rPr lang="fr-FR" altLang="fr-FR" sz="3200" b="1" dirty="0">
                <a:solidFill>
                  <a:srgbClr val="FF0000"/>
                </a:solidFill>
              </a:rPr>
              <a:t>Annonces de janvier 2023</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8322" y="332656"/>
            <a:ext cx="7684765" cy="512763"/>
          </a:xfrm>
        </p:spPr>
        <p:txBody>
          <a:bodyPr/>
          <a:lstStyle/>
          <a:p>
            <a:r>
              <a:rPr lang="fr-FR" dirty="0"/>
              <a:t>					</a:t>
            </a:r>
            <a:r>
              <a:rPr lang="fr-FR" dirty="0">
                <a:solidFill>
                  <a:srgbClr val="FF0000"/>
                </a:solidFill>
              </a:rPr>
              <a:t> Annonces 6</a:t>
            </a:r>
            <a:r>
              <a:rPr lang="fr-FR" baseline="30000" dirty="0">
                <a:solidFill>
                  <a:srgbClr val="FF0000"/>
                </a:solidFill>
              </a:rPr>
              <a:t>e</a:t>
            </a:r>
            <a:r>
              <a:rPr lang="fr-FR" dirty="0">
                <a:solidFill>
                  <a:srgbClr val="FF0000"/>
                </a:solidFill>
              </a:rPr>
              <a:t>: comment agir?</a:t>
            </a:r>
          </a:p>
        </p:txBody>
      </p:sp>
      <p:sp>
        <p:nvSpPr>
          <p:cNvPr id="3" name="Espace réservé du contenu 2"/>
          <p:cNvSpPr>
            <a:spLocks noGrp="1"/>
          </p:cNvSpPr>
          <p:nvPr>
            <p:ph idx="1"/>
          </p:nvPr>
        </p:nvSpPr>
        <p:spPr>
          <a:xfrm>
            <a:off x="552178" y="1196752"/>
            <a:ext cx="11089232" cy="5182641"/>
          </a:xfrm>
        </p:spPr>
        <p:txBody>
          <a:bodyPr/>
          <a:lstStyle/>
          <a:p>
            <a:pPr algn="ctr"/>
            <a:r>
              <a:rPr lang="fr-FR" sz="2400" dirty="0"/>
              <a:t>Aucun texte réglementaire n’est publié sur ces annonces donc</a:t>
            </a:r>
          </a:p>
          <a:p>
            <a:pPr algn="ctr"/>
            <a:endParaRPr lang="fr-FR" sz="2400" dirty="0"/>
          </a:p>
          <a:p>
            <a:pPr algn="ctr"/>
            <a:r>
              <a:rPr lang="fr-FR" sz="2400" dirty="0"/>
              <a:t>en conseil d’administration:</a:t>
            </a:r>
          </a:p>
          <a:p>
            <a:pPr algn="ctr"/>
            <a:endParaRPr lang="fr-FR" sz="2400" dirty="0"/>
          </a:p>
          <a:p>
            <a:pPr algn="ctr"/>
            <a:r>
              <a:rPr lang="fr-FR" sz="2400" dirty="0"/>
              <a:t>Amender le TRMD de la direction pour qu’il reste réglementaire, voire présenter un TRMD alternatif</a:t>
            </a:r>
          </a:p>
          <a:p>
            <a:pPr algn="ctr"/>
            <a:r>
              <a:rPr lang="fr-FR" sz="2400" dirty="0"/>
              <a:t> ( respecter l’horaire de technologie en 6</a:t>
            </a:r>
            <a:r>
              <a:rPr lang="fr-FR" sz="2400" baseline="30000" dirty="0"/>
              <a:t>e</a:t>
            </a:r>
            <a:r>
              <a:rPr lang="fr-FR" sz="2400" dirty="0"/>
              <a:t>- pas d’obligation du dispositif français-maths 6</a:t>
            </a:r>
            <a:r>
              <a:rPr lang="fr-FR" sz="2400" baseline="30000" dirty="0"/>
              <a:t>e</a:t>
            </a:r>
            <a:r>
              <a:rPr lang="fr-FR" sz="2400" dirty="0"/>
              <a:t> – pas d’heures pour le dispositif Avenir sur les horaires d’enseignement)</a:t>
            </a:r>
          </a:p>
          <a:p>
            <a:pPr algn="ctr"/>
            <a:r>
              <a:rPr lang="fr-FR" sz="1600" dirty="0"/>
              <a:t>Outils:  </a:t>
            </a:r>
            <a:r>
              <a:rPr lang="fr-FR" sz="1600" dirty="0">
                <a:hlinkClick r:id="rId2"/>
              </a:rPr>
              <a:t>http://www.snes.edu/agissons/2-4-4-tableau-pour-trmd-college-2022-2023/</a:t>
            </a:r>
            <a:endParaRPr lang="fr-FR" sz="1600" dirty="0"/>
          </a:p>
          <a:p>
            <a:endParaRPr lang="fr-FR" sz="1100" dirty="0"/>
          </a:p>
          <a:p>
            <a:r>
              <a:rPr lang="fr-FR" sz="1200" dirty="0"/>
              <a:t>					Textes de référence : décret n° 2015-544, arrêtés du 16 juin 2017, du 9 janvier 2018 et du 2 septembre 2019 modifiant l’arrêté du 					19 mai 2015 relatif à l’organisation des enseignements dans les classes de collège.</a:t>
            </a:r>
          </a:p>
          <a:p>
            <a:r>
              <a:rPr lang="fr-FR" sz="1200" dirty="0"/>
              <a:t>					Décret du 3 août 2016 relatif à l’organisation de la journée scolaire au collège : journée maximale de six heures d’enseignement dont 					1,5 heure de pause méridienne minimale (sauf dérogation).</a:t>
            </a:r>
          </a:p>
          <a:p>
            <a:endParaRPr lang="fr-FR" sz="1100" dirty="0"/>
          </a:p>
          <a:p>
            <a:endParaRPr lang="fr-FR" sz="1100" dirty="0"/>
          </a:p>
          <a:p>
            <a:endParaRPr lang="fr-FR" sz="1100" b="1" dirty="0"/>
          </a:p>
        </p:txBody>
      </p:sp>
      <p:sp>
        <p:nvSpPr>
          <p:cNvPr id="4" name="Espace réservé du numéro de diapositive 3"/>
          <p:cNvSpPr>
            <a:spLocks noGrp="1"/>
          </p:cNvSpPr>
          <p:nvPr>
            <p:ph type="sldNum" idx="10"/>
          </p:nvPr>
        </p:nvSpPr>
        <p:spPr/>
        <p:txBody>
          <a:bodyPr/>
          <a:lstStyle/>
          <a:p>
            <a:fld id="{3545268D-E501-4149-8BC9-9B98DD52D22B}" type="slidenum">
              <a:rPr lang="en-US" altLang="fr-FR" smtClean="0"/>
              <a:pPr/>
              <a:t>18</a:t>
            </a:fld>
            <a:endParaRPr lang="en-US" altLang="fr-FR"/>
          </a:p>
        </p:txBody>
      </p:sp>
      <p:pic>
        <p:nvPicPr>
          <p:cNvPr id="6"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5F7191C-4243-5D40-4485-5096210F625D}"/>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A583A8D-BA86-F142-9380-C5FFBA9C399D}" type="slidenum">
              <a:rPr lang="en-US" altLang="fr-FR">
                <a:solidFill>
                  <a:srgbClr val="CCCCCC"/>
                </a:solidFill>
                <a:latin typeface="Arial" panose="020B0604020202020204" pitchFamily="34" charset="0"/>
              </a:rPr>
              <a:pPr eaLnBrk="1"/>
              <a:t>19</a:t>
            </a:fld>
            <a:endParaRPr lang="en-US" altLang="fr-FR">
              <a:solidFill>
                <a:srgbClr val="CCCCCC"/>
              </a:solidFill>
              <a:latin typeface="Arial" panose="020B0604020202020204" pitchFamily="34" charset="0"/>
            </a:endParaRPr>
          </a:p>
        </p:txBody>
      </p:sp>
      <p:sp>
        <p:nvSpPr>
          <p:cNvPr id="51206" name="ZoneTexte 5">
            <a:extLst>
              <a:ext uri="{FF2B5EF4-FFF2-40B4-BE49-F238E27FC236}">
                <a16:creationId xmlns:a16="http://schemas.microsoft.com/office/drawing/2014/main" id="{D5FAE1F6-1363-6F30-15CF-92273D114E4B}"/>
              </a:ext>
            </a:extLst>
          </p:cNvPr>
          <p:cNvSpPr txBox="1">
            <a:spLocks noChangeArrowheads="1"/>
          </p:cNvSpPr>
          <p:nvPr/>
        </p:nvSpPr>
        <p:spPr bwMode="auto">
          <a:xfrm>
            <a:off x="624186" y="503914"/>
            <a:ext cx="10647065"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fr-FR" altLang="fr-FR" sz="2800" b="1" dirty="0">
                <a:solidFill>
                  <a:srgbClr val="FF0000"/>
                </a:solidFill>
              </a:rPr>
              <a:t> Dispositif Avenir</a:t>
            </a:r>
          </a:p>
          <a:p>
            <a:pPr algn="ctr"/>
            <a:endParaRPr lang="fr-FR" altLang="fr-FR" sz="2800" dirty="0">
              <a:solidFill>
                <a:schemeClr val="tx1"/>
              </a:solidFill>
            </a:endParaRPr>
          </a:p>
          <a:p>
            <a:pPr algn="ctr"/>
            <a:r>
              <a:rPr lang="fr-FR" altLang="fr-FR" sz="2800" dirty="0">
                <a:solidFill>
                  <a:srgbClr val="7030A0"/>
                </a:solidFill>
              </a:rPr>
              <a:t>Les entreprises pourraient venir faire leur promotion une demi-journée par semaine aux collégiens dès la Cinquième</a:t>
            </a:r>
            <a:r>
              <a:rPr lang="fr-FR" altLang="fr-FR" sz="2800" dirty="0">
                <a:solidFill>
                  <a:schemeClr val="tx1"/>
                </a:solidFill>
              </a:rPr>
              <a:t>. </a:t>
            </a:r>
          </a:p>
          <a:p>
            <a:pPr algn="ctr"/>
            <a:r>
              <a:rPr lang="fr-FR" altLang="fr-FR" sz="2800" dirty="0">
                <a:solidFill>
                  <a:schemeClr val="tx1"/>
                </a:solidFill>
              </a:rPr>
              <a:t>Sous l’égide du Ministère du Travail </a:t>
            </a:r>
          </a:p>
          <a:p>
            <a:pPr algn="just"/>
            <a:endParaRPr lang="fr-FR" altLang="fr-FR" sz="2800" dirty="0">
              <a:solidFill>
                <a:schemeClr val="tx1"/>
              </a:solidFill>
            </a:endParaRPr>
          </a:p>
          <a:p>
            <a:pPr marL="457200" indent="-457200" algn="just">
              <a:buFont typeface="Arial" panose="020B0604020202020204" pitchFamily="34" charset="0"/>
              <a:buChar char="•"/>
            </a:pPr>
            <a:r>
              <a:rPr lang="fr-FR" altLang="fr-FR" sz="2800" dirty="0">
                <a:solidFill>
                  <a:schemeClr val="tx1"/>
                </a:solidFill>
              </a:rPr>
              <a:t>On ne forme plus un citoyen émancipé mais un jeune adapté au marché de l’emploi du moment. </a:t>
            </a:r>
          </a:p>
          <a:p>
            <a:pPr marL="457200" indent="-457200" algn="just">
              <a:buFont typeface="Arial" panose="020B0604020202020204" pitchFamily="34" charset="0"/>
              <a:buChar char="•"/>
            </a:pPr>
            <a:endParaRPr lang="fr-FR" altLang="fr-FR" sz="2800" dirty="0">
              <a:solidFill>
                <a:schemeClr val="tx1"/>
              </a:solidFill>
            </a:endParaRPr>
          </a:p>
          <a:p>
            <a:pPr marL="457200" indent="-457200" algn="just">
              <a:buFont typeface="Arial" panose="020B0604020202020204" pitchFamily="34" charset="0"/>
              <a:buChar char="•"/>
            </a:pPr>
            <a:r>
              <a:rPr lang="fr-FR" altLang="fr-FR" sz="2800" dirty="0">
                <a:solidFill>
                  <a:schemeClr val="tx1"/>
                </a:solidFill>
              </a:rPr>
              <a:t>Psy-EN évincé.es -&gt; pré-orientation d’un certain nombre d’élèves quand la réforme du lycée professionnel sera mise en place.</a:t>
            </a:r>
          </a:p>
          <a:p>
            <a:pPr algn="just"/>
            <a:r>
              <a:rPr lang="fr-FR" altLang="fr-FR" sz="2800" dirty="0"/>
              <a:t> </a:t>
            </a:r>
          </a:p>
          <a:p>
            <a:pPr algn="just"/>
            <a:endParaRPr lang="fr-FR" altLang="fr-FR" dirty="0">
              <a:solidFill>
                <a:schemeClr val="tx1"/>
              </a:solidFill>
            </a:endParaRPr>
          </a:p>
          <a:p>
            <a:pPr algn="just"/>
            <a:endParaRPr lang="fr-FR" altLang="fr-FR"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a:extLst>
              <a:ext uri="{FF2B5EF4-FFF2-40B4-BE49-F238E27FC236}">
                <a16:creationId xmlns:a16="http://schemas.microsoft.com/office/drawing/2014/main" id="{AC9153EC-F761-195B-B1DB-DFB7AD1F4A6A}"/>
              </a:ext>
            </a:extLst>
          </p:cNvPr>
          <p:cNvSpPr>
            <a:spLocks noGrp="1"/>
          </p:cNvSpPr>
          <p:nvPr>
            <p:ph type="title"/>
          </p:nvPr>
        </p:nvSpPr>
        <p:spPr/>
        <p:txBody>
          <a:bodyPr/>
          <a:lstStyle/>
          <a:p>
            <a:pPr algn="ctr"/>
            <a:r>
              <a:rPr lang="fr-FR" sz="3600" dirty="0"/>
              <a:t>         « L’assaut contre l’école de la République »</a:t>
            </a:r>
            <a:endParaRPr lang="fr-FR" altLang="fr-FR" sz="3600" dirty="0"/>
          </a:p>
        </p:txBody>
      </p:sp>
      <p:sp>
        <p:nvSpPr>
          <p:cNvPr id="36867" name="Espace réservé du contenu 2">
            <a:extLst>
              <a:ext uri="{FF2B5EF4-FFF2-40B4-BE49-F238E27FC236}">
                <a16:creationId xmlns:a16="http://schemas.microsoft.com/office/drawing/2014/main" id="{FC54113B-B341-CE9A-B94C-F4787EEFC011}"/>
              </a:ext>
            </a:extLst>
          </p:cNvPr>
          <p:cNvSpPr>
            <a:spLocks noGrp="1"/>
          </p:cNvSpPr>
          <p:nvPr>
            <p:ph idx="1"/>
          </p:nvPr>
        </p:nvSpPr>
        <p:spPr>
          <a:xfrm>
            <a:off x="12172" y="1485714"/>
            <a:ext cx="11968691" cy="4653881"/>
          </a:xfrm>
        </p:spPr>
        <p:txBody>
          <a:bodyPr/>
          <a:lstStyle/>
          <a:p>
            <a:pPr algn="just"/>
            <a:r>
              <a:rPr lang="fr-FR" altLang="fr-FR" sz="2400" dirty="0"/>
              <a:t>    « Il faut lire «L’école de la confiance» comme un système qui prépare la sélection des plus forts en organisant la relégation de tous les autres. L’échafaudage en train de se mettre en place institutionnalise l’orientation précoce des jeunes avec un enseignement secondaire divisé en une école du socle jusqu’au collège d’une part et un continuum bac-3/ bac+3 d’autre part, l’apprentissage apparaissant comme le modèle dominant de la formation professionnelle. Ce processus s’inscrit dans un mouvement plus vaste de privatisation des services publics avec le recours accru aux personnels contractuels et la généralisation des partenariats public-privé. »</a:t>
            </a:r>
          </a:p>
          <a:p>
            <a:endParaRPr lang="fr-FR" altLang="fr-FR" sz="2400" dirty="0"/>
          </a:p>
          <a:p>
            <a:r>
              <a:rPr lang="fr-FR" altLang="fr-FR" sz="2400" dirty="0"/>
              <a:t>	</a:t>
            </a:r>
            <a:r>
              <a:rPr lang="fr-FR" altLang="fr-FR" sz="2400" dirty="0">
                <a:latin typeface="Big Caslon Medium" panose="02000603090000020003" pitchFamily="2" charset="-79"/>
                <a:cs typeface="Big Caslon Medium" panose="02000603090000020003" pitchFamily="2" charset="-79"/>
              </a:rPr>
              <a:t>Claire </a:t>
            </a:r>
            <a:r>
              <a:rPr lang="fr-FR" altLang="fr-FR" sz="2400" dirty="0" err="1">
                <a:latin typeface="Big Caslon Medium" panose="02000603090000020003" pitchFamily="2" charset="-79"/>
                <a:cs typeface="Big Caslon Medium" panose="02000603090000020003" pitchFamily="2" charset="-79"/>
              </a:rPr>
              <a:t>Guéville</a:t>
            </a:r>
            <a:r>
              <a:rPr lang="fr-FR" altLang="fr-FR" sz="2400" dirty="0">
                <a:latin typeface="Big Caslon Medium" panose="02000603090000020003" pitchFamily="2" charset="-79"/>
                <a:cs typeface="Big Caslon Medium" panose="02000603090000020003" pitchFamily="2" charset="-79"/>
              </a:rPr>
              <a:t>, secteur lycée SNES-FSU</a:t>
            </a:r>
          </a:p>
          <a:p>
            <a:r>
              <a:rPr lang="fr-FR" altLang="fr-FR" sz="2400" dirty="0">
                <a:latin typeface="Big Caslon Medium" panose="02000603090000020003" pitchFamily="2" charset="-79"/>
                <a:cs typeface="Big Caslon Medium" panose="02000603090000020003" pitchFamily="2" charset="-79"/>
              </a:rPr>
              <a:t>	dans « Carnets Rouges » d’octobre 2019 d’après une note </a:t>
            </a:r>
            <a:r>
              <a:rPr lang="fr-FR" altLang="fr-FR" sz="2000" dirty="0">
                <a:latin typeface="Big Caslon Medium" panose="02000603090000020003" pitchFamily="2" charset="-79"/>
                <a:cs typeface="Big Caslon Medium" panose="02000603090000020003" pitchFamily="2" charset="-79"/>
              </a:rPr>
              <a:t>du secteur lycée rédigée en décembre 2017</a:t>
            </a:r>
          </a:p>
          <a:p>
            <a:r>
              <a:rPr lang="fr-FR" altLang="fr-FR" sz="2000" dirty="0">
                <a:latin typeface="Big Caslon Medium" panose="02000603090000020003" pitchFamily="2" charset="-79"/>
                <a:cs typeface="Big Caslon Medium" panose="02000603090000020003" pitchFamily="2" charset="-79"/>
              </a:rPr>
              <a:t>														3</a:t>
            </a:r>
          </a:p>
        </p:txBody>
      </p:sp>
      <p:sp>
        <p:nvSpPr>
          <p:cNvPr id="4" name="Espace réservé du numéro de diapositive 3">
            <a:extLst>
              <a:ext uri="{FF2B5EF4-FFF2-40B4-BE49-F238E27FC236}">
                <a16:creationId xmlns:a16="http://schemas.microsoft.com/office/drawing/2014/main" id="{443F82E0-9C27-4F75-6FD7-FC4F6CE1B8B2}"/>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ADC5AF32-3183-0445-89A9-D35C24B51C47}" type="slidenum">
              <a:rPr lang="en-US" altLang="fr-FR">
                <a:solidFill>
                  <a:srgbClr val="CCCCCC"/>
                </a:solidFill>
                <a:latin typeface="Arial" panose="020B0604020202020204" pitchFamily="34" charset="0"/>
              </a:rPr>
              <a:pPr eaLnBrk="1"/>
              <a:t>2</a:t>
            </a:fld>
            <a:endParaRPr lang="en-US" altLang="fr-FR" dirty="0">
              <a:solidFill>
                <a:srgbClr val="CCCCCC"/>
              </a:solidFill>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ZoneTexte 7">
            <a:extLst>
              <a:ext uri="{FF2B5EF4-FFF2-40B4-BE49-F238E27FC236}">
                <a16:creationId xmlns:a16="http://schemas.microsoft.com/office/drawing/2014/main" id="{6A3FE709-0F11-990C-BEF7-E94EB8D4B79D}"/>
              </a:ext>
            </a:extLst>
          </p:cNvPr>
          <p:cNvSpPr txBox="1">
            <a:spLocks noChangeArrowheads="1"/>
          </p:cNvSpPr>
          <p:nvPr/>
        </p:nvSpPr>
        <p:spPr bwMode="auto">
          <a:xfrm>
            <a:off x="2136354" y="260648"/>
            <a:ext cx="91455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fr-FR" altLang="fr-FR" sz="3600" b="1" dirty="0">
                <a:solidFill>
                  <a:srgbClr val="FF0000"/>
                </a:solidFill>
              </a:rPr>
              <a:t>Dispositif Avenir</a:t>
            </a:r>
          </a:p>
        </p:txBody>
      </p:sp>
      <p:sp>
        <p:nvSpPr>
          <p:cNvPr id="52230" name="ZoneTexte 3">
            <a:extLst>
              <a:ext uri="{FF2B5EF4-FFF2-40B4-BE49-F238E27FC236}">
                <a16:creationId xmlns:a16="http://schemas.microsoft.com/office/drawing/2014/main" id="{C407118C-0D10-52F7-8470-3B39784BACA4}"/>
              </a:ext>
            </a:extLst>
          </p:cNvPr>
          <p:cNvSpPr txBox="1">
            <a:spLocks noChangeArrowheads="1"/>
          </p:cNvSpPr>
          <p:nvPr/>
        </p:nvSpPr>
        <p:spPr bwMode="auto">
          <a:xfrm>
            <a:off x="408162" y="1484784"/>
            <a:ext cx="11377438" cy="362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bg1"/>
                </a:solidFill>
                <a:latin typeface="Calibri" panose="020F0502020204030204" pitchFamily="34" charset="0"/>
                <a:ea typeface="Microsoft YaHei" panose="020B0503020204020204" pitchFamily="34" charset="-122"/>
              </a:defRPr>
            </a:lvl1pPr>
            <a:lvl2pPr eaLnBrk="0" hangingPunct="0">
              <a:defRPr>
                <a:solidFill>
                  <a:schemeClr val="bg1"/>
                </a:solidFill>
                <a:latin typeface="Calibri" panose="020F0502020204030204" pitchFamily="34" charset="0"/>
                <a:ea typeface="Microsoft YaHei" panose="020B0503020204020204" pitchFamily="34" charset="-122"/>
              </a:defRPr>
            </a:lvl2pPr>
            <a:lvl3pPr eaLnBrk="0" hangingPunct="0">
              <a:defRPr>
                <a:solidFill>
                  <a:schemeClr val="bg1"/>
                </a:solidFill>
                <a:latin typeface="Calibri" panose="020F0502020204030204" pitchFamily="34" charset="0"/>
                <a:ea typeface="Microsoft YaHei" panose="020B0503020204020204" pitchFamily="34" charset="-122"/>
              </a:defRPr>
            </a:lvl3pPr>
            <a:lvl4pPr eaLnBrk="0" hangingPunct="0">
              <a:defRPr>
                <a:solidFill>
                  <a:schemeClr val="bg1"/>
                </a:solidFill>
                <a:latin typeface="Calibri" panose="020F0502020204030204" pitchFamily="34" charset="0"/>
                <a:ea typeface="Microsoft YaHei" panose="020B0503020204020204" pitchFamily="34" charset="-122"/>
              </a:defRPr>
            </a:lvl4pPr>
            <a:lvl5pPr eaLnBrk="0" hangingPunct="0">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lgn="just" eaLnBrk="1" hangingPunct="1">
              <a:lnSpc>
                <a:spcPct val="107000"/>
              </a:lnSpc>
              <a:spcAft>
                <a:spcPts val="800"/>
              </a:spcAft>
              <a:buFont typeface="Arial" panose="020B0604020202020204" pitchFamily="34" charset="0"/>
              <a:buChar char="•"/>
            </a:pPr>
            <a:r>
              <a:rPr lang="fr-FR" altLang="fr-FR" sz="2800" dirty="0">
                <a:solidFill>
                  <a:schemeClr val="tx1"/>
                </a:solidFill>
                <a:ea typeface="Calibri" panose="020F0502020204030204" pitchFamily="34" charset="0"/>
                <a:cs typeface="Times New Roman" panose="02020603050405020304" pitchFamily="18" charset="0"/>
              </a:rPr>
              <a:t>De nouvelles activités de découverte des métiers en 5</a:t>
            </a:r>
            <a:r>
              <a:rPr lang="fr-FR" altLang="fr-FR" sz="2800" baseline="30000" dirty="0">
                <a:solidFill>
                  <a:schemeClr val="tx1"/>
                </a:solidFill>
                <a:ea typeface="Calibri" panose="020F0502020204030204" pitchFamily="34" charset="0"/>
                <a:cs typeface="Times New Roman" panose="02020603050405020304" pitchFamily="18" charset="0"/>
              </a:rPr>
              <a:t>ème</a:t>
            </a:r>
            <a:r>
              <a:rPr lang="fr-FR" altLang="fr-FR" sz="2800" dirty="0">
                <a:solidFill>
                  <a:schemeClr val="tx1"/>
                </a:solidFill>
                <a:ea typeface="Calibri" panose="020F0502020204030204" pitchFamily="34" charset="0"/>
                <a:cs typeface="Times New Roman" panose="02020603050405020304" pitchFamily="18" charset="0"/>
              </a:rPr>
              <a:t> (visites d’entreprises, de mini-stages, de rencontres avec des professionnels de différents secteurs d’activité).</a:t>
            </a:r>
          </a:p>
          <a:p>
            <a:pPr algn="just" eaLnBrk="1" hangingPunct="1">
              <a:lnSpc>
                <a:spcPct val="107000"/>
              </a:lnSpc>
              <a:spcAft>
                <a:spcPts val="800"/>
              </a:spcAft>
              <a:buFont typeface="Arial" panose="020B0604020202020204" pitchFamily="34" charset="0"/>
              <a:buChar char="•"/>
            </a:pPr>
            <a:r>
              <a:rPr lang="fr-FR" altLang="fr-FR" sz="2800" dirty="0">
                <a:solidFill>
                  <a:schemeClr val="tx1"/>
                </a:solidFill>
                <a:ea typeface="Calibri" panose="020F0502020204030204" pitchFamily="34" charset="0"/>
                <a:cs typeface="Times New Roman" panose="02020603050405020304" pitchFamily="18" charset="0"/>
              </a:rPr>
              <a:t>Des interventions dévolues aux régions et aux responsables d’entreprises.</a:t>
            </a:r>
          </a:p>
          <a:p>
            <a:pPr algn="just" eaLnBrk="1" hangingPunct="1">
              <a:lnSpc>
                <a:spcPct val="107000"/>
              </a:lnSpc>
              <a:spcAft>
                <a:spcPts val="800"/>
              </a:spcAft>
              <a:buFont typeface="Arial" panose="020B0604020202020204" pitchFamily="34" charset="0"/>
              <a:buChar char="•"/>
            </a:pPr>
            <a:r>
              <a:rPr lang="fr-FR" altLang="fr-FR" sz="2800" dirty="0">
                <a:solidFill>
                  <a:schemeClr val="tx1"/>
                </a:solidFill>
                <a:ea typeface="Calibri" panose="020F0502020204030204" pitchFamily="34" charset="0"/>
                <a:cs typeface="Times New Roman" panose="02020603050405020304" pitchFamily="18" charset="0"/>
              </a:rPr>
              <a:t>Une publicité pour un patronat qui a préalablement négocié la carte des formations pour répondre à ses besoins de main-d’œuvre ?</a:t>
            </a:r>
          </a:p>
          <a:p>
            <a:pPr algn="just" eaLnBrk="1" hangingPunct="1">
              <a:lnSpc>
                <a:spcPct val="107000"/>
              </a:lnSpc>
              <a:spcAft>
                <a:spcPts val="800"/>
              </a:spcAft>
              <a:buFont typeface="Arial" panose="020B0604020202020204" pitchFamily="34" charset="0"/>
              <a:buChar char="•"/>
            </a:pPr>
            <a:r>
              <a:rPr lang="fr-FR" altLang="fr-FR" sz="2800" dirty="0">
                <a:solidFill>
                  <a:schemeClr val="tx1"/>
                </a:solidFill>
                <a:ea typeface="Calibri" panose="020F0502020204030204" pitchFamily="34" charset="0"/>
                <a:cs typeface="Times New Roman" panose="02020603050405020304" pitchFamily="18" charset="0"/>
              </a:rPr>
              <a:t>Des heures prises sur les enseignements disciplinaires.</a:t>
            </a:r>
          </a:p>
        </p:txBody>
      </p:sp>
      <p:sp>
        <p:nvSpPr>
          <p:cNvPr id="7" name="Espace réservé du numéro de diapositive 6"/>
          <p:cNvSpPr>
            <a:spLocks noGrp="1"/>
          </p:cNvSpPr>
          <p:nvPr>
            <p:ph type="sldNum" idx="10"/>
          </p:nvPr>
        </p:nvSpPr>
        <p:spPr/>
        <p:txBody>
          <a:bodyPr/>
          <a:lstStyle/>
          <a:p>
            <a:fld id="{71D6B311-CCCA-3E46-824B-A1D342F94253}" type="slidenum">
              <a:rPr lang="en-US" altLang="fr-FR" smtClean="0"/>
              <a:pPr/>
              <a:t>20</a:t>
            </a:fld>
            <a:endParaRPr lang="en-US" altLang="fr-FR"/>
          </a:p>
        </p:txBody>
      </p:sp>
      <p:pic>
        <p:nvPicPr>
          <p:cNvPr id="9"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E1A34031-C282-715F-CE95-7B79D8DF4F8F}"/>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DA570903-B10C-FD4A-A5A6-02AC5C1F0F6C}" type="slidenum">
              <a:rPr lang="en-US" altLang="fr-FR">
                <a:solidFill>
                  <a:srgbClr val="CCCCCC"/>
                </a:solidFill>
                <a:latin typeface="Arial" panose="020B0604020202020204" pitchFamily="34" charset="0"/>
              </a:rPr>
              <a:pPr eaLnBrk="1"/>
              <a:t>21</a:t>
            </a:fld>
            <a:endParaRPr lang="en-US" altLang="fr-FR">
              <a:solidFill>
                <a:srgbClr val="CCCCCC"/>
              </a:solidFill>
              <a:latin typeface="Arial" panose="020B0604020202020204" pitchFamily="34" charset="0"/>
            </a:endParaRPr>
          </a:p>
        </p:txBody>
      </p:sp>
      <p:sp>
        <p:nvSpPr>
          <p:cNvPr id="60422" name="ZoneTexte 5">
            <a:extLst>
              <a:ext uri="{FF2B5EF4-FFF2-40B4-BE49-F238E27FC236}">
                <a16:creationId xmlns:a16="http://schemas.microsoft.com/office/drawing/2014/main" id="{D6D68623-CDD2-895D-E538-E4CD2086D29A}"/>
              </a:ext>
            </a:extLst>
          </p:cNvPr>
          <p:cNvSpPr txBox="1">
            <a:spLocks noChangeArrowheads="1"/>
          </p:cNvSpPr>
          <p:nvPr/>
        </p:nvSpPr>
        <p:spPr bwMode="auto">
          <a:xfrm>
            <a:off x="192138" y="332656"/>
            <a:ext cx="11231871"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fr-FR" altLang="fr-FR" sz="3200" b="1" dirty="0">
                <a:solidFill>
                  <a:srgbClr val="FF0000"/>
                </a:solidFill>
              </a:rPr>
              <a:t>Dispositif Avenir</a:t>
            </a:r>
          </a:p>
          <a:p>
            <a:pPr algn="ctr"/>
            <a:endParaRPr lang="fr-FR" altLang="fr-FR" sz="3200" b="1" dirty="0">
              <a:solidFill>
                <a:schemeClr val="tx1"/>
              </a:solidFill>
            </a:endParaRPr>
          </a:p>
          <a:p>
            <a:pPr marL="457200" indent="-457200">
              <a:buFont typeface="Arial" panose="020B0604020202020204" pitchFamily="34" charset="0"/>
              <a:buChar char="•"/>
            </a:pPr>
            <a:r>
              <a:rPr lang="fr-FR" altLang="fr-FR" sz="3200" b="1" dirty="0">
                <a:solidFill>
                  <a:schemeClr val="tx1"/>
                </a:solidFill>
              </a:rPr>
              <a:t> Orientation -&gt; apprentissage </a:t>
            </a:r>
            <a:r>
              <a:rPr lang="fr-FR" altLang="fr-FR" sz="3200" dirty="0">
                <a:solidFill>
                  <a:schemeClr val="tx1"/>
                </a:solidFill>
              </a:rPr>
              <a:t>(contrat de travail) après la classe de Troisième</a:t>
            </a:r>
          </a:p>
          <a:p>
            <a:pPr marL="457200" indent="-457200">
              <a:buFont typeface="Arial" panose="020B0604020202020204" pitchFamily="34" charset="0"/>
              <a:buChar char="•"/>
            </a:pPr>
            <a:endParaRPr lang="fr-FR" altLang="fr-FR" sz="3200" dirty="0">
              <a:solidFill>
                <a:schemeClr val="tx1"/>
              </a:solidFill>
            </a:endParaRPr>
          </a:p>
          <a:p>
            <a:pPr marL="457200" indent="-457200">
              <a:buFont typeface="Arial" panose="020B0604020202020204" pitchFamily="34" charset="0"/>
              <a:buChar char="•"/>
            </a:pPr>
            <a:r>
              <a:rPr lang="fr-FR" altLang="fr-FR" sz="3200" dirty="0">
                <a:solidFill>
                  <a:schemeClr val="tx1"/>
                </a:solidFill>
              </a:rPr>
              <a:t> Jeunes les plus fragiles socialement sont touchés</a:t>
            </a:r>
          </a:p>
          <a:p>
            <a:endParaRPr lang="fr-FR" altLang="fr-FR" sz="3200" dirty="0">
              <a:solidFill>
                <a:schemeClr val="tx1"/>
              </a:solidFill>
            </a:endParaRPr>
          </a:p>
          <a:p>
            <a:pPr>
              <a:buFontTx/>
              <a:buChar char="-"/>
            </a:pPr>
            <a:r>
              <a:rPr lang="fr-FR" altLang="fr-FR" sz="3200" dirty="0">
                <a:solidFill>
                  <a:schemeClr val="tx1"/>
                </a:solidFill>
              </a:rPr>
              <a:t>&gt; formation incomplète voire inexistant</a:t>
            </a:r>
          </a:p>
          <a:p>
            <a:endParaRPr lang="fr-FR" altLang="fr-FR" sz="3200" dirty="0">
              <a:solidFill>
                <a:schemeClr val="tx1"/>
              </a:solidFill>
            </a:endParaRPr>
          </a:p>
          <a:p>
            <a:pPr>
              <a:buFontTx/>
              <a:buChar char="-"/>
            </a:pPr>
            <a:r>
              <a:rPr lang="fr-FR" altLang="fr-FR" sz="3200" dirty="0">
                <a:solidFill>
                  <a:schemeClr val="tx1"/>
                </a:solidFill>
              </a:rPr>
              <a:t>&gt; 40% des contrats sont rompus en apprentissage pré-bac</a:t>
            </a:r>
            <a:r>
              <a:rPr lang="fr-FR" altLang="fr-FR" sz="3200" dirty="0"/>
              <a:t>.</a:t>
            </a: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ZoneTexte 7">
            <a:extLst>
              <a:ext uri="{FF2B5EF4-FFF2-40B4-BE49-F238E27FC236}">
                <a16:creationId xmlns:a16="http://schemas.microsoft.com/office/drawing/2014/main" id="{332C0D42-9F47-0B8C-9B0B-86D185A4176B}"/>
              </a:ext>
            </a:extLst>
          </p:cNvPr>
          <p:cNvSpPr txBox="1">
            <a:spLocks noChangeArrowheads="1"/>
          </p:cNvSpPr>
          <p:nvPr/>
        </p:nvSpPr>
        <p:spPr bwMode="auto">
          <a:xfrm>
            <a:off x="1632298" y="1556792"/>
            <a:ext cx="8784976" cy="3034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07000"/>
              </a:lnSpc>
              <a:spcAft>
                <a:spcPts val="800"/>
              </a:spcAft>
            </a:pPr>
            <a:r>
              <a:rPr lang="fr-FR" altLang="fr-FR" sz="3200" b="1" dirty="0">
                <a:solidFill>
                  <a:schemeClr val="tx1"/>
                </a:solidFill>
              </a:rPr>
              <a:t> </a:t>
            </a:r>
            <a:r>
              <a:rPr lang="fr-FR" altLang="fr-FR" sz="3200" b="1" dirty="0">
                <a:solidFill>
                  <a:srgbClr val="FF0000"/>
                </a:solidFill>
              </a:rPr>
              <a:t>Dispositif Avenir: dans quel contexte? </a:t>
            </a:r>
          </a:p>
          <a:p>
            <a:pPr algn="ctr">
              <a:lnSpc>
                <a:spcPct val="107000"/>
              </a:lnSpc>
              <a:spcAft>
                <a:spcPts val="800"/>
              </a:spcAft>
            </a:pPr>
            <a:endParaRPr lang="fr-FR" altLang="fr-FR" sz="3200" b="1" dirty="0">
              <a:solidFill>
                <a:schemeClr val="tx1"/>
              </a:solidFill>
            </a:endParaRPr>
          </a:p>
          <a:p>
            <a:pPr algn="ctr">
              <a:lnSpc>
                <a:spcPct val="107000"/>
              </a:lnSpc>
              <a:spcAft>
                <a:spcPts val="800"/>
              </a:spcAft>
            </a:pPr>
            <a:r>
              <a:rPr lang="fr-FR" altLang="fr-FR" sz="4800" b="1" dirty="0">
                <a:solidFill>
                  <a:schemeClr val="tx1"/>
                </a:solidFill>
                <a:ea typeface="Calibri" panose="020F0502020204030204" pitchFamily="34" charset="0"/>
                <a:cs typeface="Times New Roman" panose="02020603050405020304" pitchFamily="18" charset="0"/>
              </a:rPr>
              <a:t>Projet de réforme de la voie pro : </a:t>
            </a:r>
          </a:p>
          <a:p>
            <a:pPr algn="ctr">
              <a:lnSpc>
                <a:spcPct val="107000"/>
              </a:lnSpc>
              <a:spcAft>
                <a:spcPts val="800"/>
              </a:spcAft>
            </a:pPr>
            <a:r>
              <a:rPr lang="fr-FR" altLang="fr-FR" sz="4800" b="1" dirty="0">
                <a:solidFill>
                  <a:schemeClr val="tx1"/>
                </a:solidFill>
                <a:ea typeface="Calibri" panose="020F0502020204030204" pitchFamily="34" charset="0"/>
                <a:cs typeface="Times New Roman" panose="02020603050405020304" pitchFamily="18" charset="0"/>
              </a:rPr>
              <a:t>quels impacts pour le collège ?</a:t>
            </a:r>
            <a:endParaRPr lang="fr-FR" altLang="fr-FR" sz="4800" dirty="0">
              <a:solidFill>
                <a:schemeClr val="tx1"/>
              </a:solidFill>
              <a:ea typeface="Calibri" panose="020F0502020204030204" pitchFamily="34" charset="0"/>
              <a:cs typeface="Times New Roman" panose="02020603050405020304" pitchFamily="18" charset="0"/>
            </a:endParaRPr>
          </a:p>
        </p:txBody>
      </p:sp>
      <p:sp>
        <p:nvSpPr>
          <p:cNvPr id="6" name="Espace réservé du numéro de diapositive 5"/>
          <p:cNvSpPr>
            <a:spLocks noGrp="1"/>
          </p:cNvSpPr>
          <p:nvPr>
            <p:ph type="sldNum" idx="10"/>
          </p:nvPr>
        </p:nvSpPr>
        <p:spPr/>
        <p:txBody>
          <a:bodyPr/>
          <a:lstStyle/>
          <a:p>
            <a:fld id="{71D6B311-CCCA-3E46-824B-A1D342F94253}" type="slidenum">
              <a:rPr lang="en-US" altLang="fr-FR" smtClean="0"/>
              <a:pPr/>
              <a:t>22</a:t>
            </a:fld>
            <a:endParaRPr lang="en-US" altLang="fr-F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Sous-titre 2">
            <a:extLst>
              <a:ext uri="{FF2B5EF4-FFF2-40B4-BE49-F238E27FC236}">
                <a16:creationId xmlns:a16="http://schemas.microsoft.com/office/drawing/2014/main" id="{09C89A68-F705-E9B1-1C80-0741F2060815}"/>
              </a:ext>
            </a:extLst>
          </p:cNvPr>
          <p:cNvSpPr>
            <a:spLocks noGrp="1"/>
          </p:cNvSpPr>
          <p:nvPr>
            <p:ph type="subTitle" idx="1"/>
          </p:nvPr>
        </p:nvSpPr>
        <p:spPr>
          <a:xfrm>
            <a:off x="264146" y="3886200"/>
            <a:ext cx="10100642" cy="1752600"/>
          </a:xfrm>
        </p:spPr>
        <p:txBody>
          <a:bodyPr/>
          <a:lstStyle/>
          <a:p>
            <a:endParaRPr lang="fr-FR" altLang="fr-FR" dirty="0"/>
          </a:p>
        </p:txBody>
      </p:sp>
      <p:sp>
        <p:nvSpPr>
          <p:cNvPr id="63493" name="ZoneTexte 7">
            <a:extLst>
              <a:ext uri="{FF2B5EF4-FFF2-40B4-BE49-F238E27FC236}">
                <a16:creationId xmlns:a16="http://schemas.microsoft.com/office/drawing/2014/main" id="{C3594505-C84A-0D97-125F-DFDC0AFF76C3}"/>
              </a:ext>
            </a:extLst>
          </p:cNvPr>
          <p:cNvSpPr txBox="1">
            <a:spLocks noChangeArrowheads="1"/>
          </p:cNvSpPr>
          <p:nvPr/>
        </p:nvSpPr>
        <p:spPr bwMode="auto">
          <a:xfrm>
            <a:off x="2280370" y="548680"/>
            <a:ext cx="7609174" cy="915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07000"/>
              </a:lnSpc>
              <a:spcAft>
                <a:spcPts val="800"/>
              </a:spcAft>
            </a:pPr>
            <a:r>
              <a:rPr lang="fr-FR" altLang="fr-FR" sz="5000" b="1" dirty="0">
                <a:solidFill>
                  <a:schemeClr val="tx1"/>
                </a:solidFill>
                <a:ea typeface="Calibri" panose="020F0502020204030204" pitchFamily="34" charset="0"/>
                <a:cs typeface="Times New Roman" panose="02020603050405020304" pitchFamily="18" charset="0"/>
              </a:rPr>
              <a:t> Le collège, centre de tri</a:t>
            </a:r>
            <a:endParaRPr lang="fr-FR" altLang="fr-FR" sz="5000" dirty="0">
              <a:solidFill>
                <a:schemeClr val="tx1"/>
              </a:solidFill>
              <a:ea typeface="Calibri" panose="020F0502020204030204" pitchFamily="34" charset="0"/>
              <a:cs typeface="Times New Roman" panose="02020603050405020304" pitchFamily="18" charset="0"/>
            </a:endParaRPr>
          </a:p>
        </p:txBody>
      </p:sp>
      <p:sp>
        <p:nvSpPr>
          <p:cNvPr id="63494" name="ZoneTexte 3">
            <a:extLst>
              <a:ext uri="{FF2B5EF4-FFF2-40B4-BE49-F238E27FC236}">
                <a16:creationId xmlns:a16="http://schemas.microsoft.com/office/drawing/2014/main" id="{C7E49B5B-C616-9706-A9EB-58071A71A3C8}"/>
              </a:ext>
            </a:extLst>
          </p:cNvPr>
          <p:cNvSpPr txBox="1">
            <a:spLocks noChangeArrowheads="1"/>
          </p:cNvSpPr>
          <p:nvPr/>
        </p:nvSpPr>
        <p:spPr bwMode="auto">
          <a:xfrm>
            <a:off x="480170" y="2630488"/>
            <a:ext cx="10543430" cy="203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228600" eaLnBrk="0" hangingPunct="0">
              <a:defRPr>
                <a:solidFill>
                  <a:schemeClr val="bg1"/>
                </a:solidFill>
                <a:latin typeface="Calibri" panose="020F0502020204030204" pitchFamily="34" charset="0"/>
                <a:ea typeface="Microsoft YaHei" panose="020B0503020204020204" pitchFamily="34" charset="-122"/>
              </a:defRPr>
            </a:lvl1pPr>
            <a:lvl2pPr eaLnBrk="0" hangingPunct="0">
              <a:defRPr>
                <a:solidFill>
                  <a:schemeClr val="bg1"/>
                </a:solidFill>
                <a:latin typeface="Calibri" panose="020F0502020204030204" pitchFamily="34" charset="0"/>
                <a:ea typeface="Microsoft YaHei" panose="020B0503020204020204" pitchFamily="34" charset="-122"/>
              </a:defRPr>
            </a:lvl2pPr>
            <a:lvl3pPr eaLnBrk="0" hangingPunct="0">
              <a:defRPr>
                <a:solidFill>
                  <a:schemeClr val="bg1"/>
                </a:solidFill>
                <a:latin typeface="Calibri" panose="020F0502020204030204" pitchFamily="34" charset="0"/>
                <a:ea typeface="Microsoft YaHei" panose="020B0503020204020204" pitchFamily="34" charset="-122"/>
              </a:defRPr>
            </a:lvl3pPr>
            <a:lvl4pPr eaLnBrk="0" hangingPunct="0">
              <a:defRPr>
                <a:solidFill>
                  <a:schemeClr val="bg1"/>
                </a:solidFill>
                <a:latin typeface="Calibri" panose="020F0502020204030204" pitchFamily="34" charset="0"/>
                <a:ea typeface="Microsoft YaHei" panose="020B0503020204020204" pitchFamily="34" charset="-122"/>
              </a:defRPr>
            </a:lvl4pPr>
            <a:lvl5pPr eaLnBrk="0" hangingPunct="0">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marL="342900" indent="-342900" algn="just" eaLnBrk="1" hangingPunct="1">
              <a:lnSpc>
                <a:spcPct val="107000"/>
              </a:lnSpc>
              <a:spcAft>
                <a:spcPts val="800"/>
              </a:spcAft>
              <a:buFont typeface="Arial" panose="020B0604020202020204" pitchFamily="34" charset="0"/>
              <a:buChar char="•"/>
            </a:pPr>
            <a:r>
              <a:rPr lang="fr-FR" altLang="fr-FR" sz="2800" dirty="0">
                <a:solidFill>
                  <a:schemeClr val="tx1"/>
                </a:solidFill>
                <a:ea typeface="Calibri" panose="020F0502020204030204" pitchFamily="34" charset="0"/>
                <a:cs typeface="Times New Roman" panose="02020603050405020304" pitchFamily="18" charset="0"/>
              </a:rPr>
              <a:t>Orienter un élève vers le lycée pro ne serait plus lui permettre de poursuivre des études dans une voie ambitieuse, qui s’ouvre actuellement sur des BTS.</a:t>
            </a:r>
          </a:p>
          <a:p>
            <a:pPr marL="342900" indent="-342900" algn="just" eaLnBrk="1" hangingPunct="1">
              <a:lnSpc>
                <a:spcPct val="107000"/>
              </a:lnSpc>
              <a:spcAft>
                <a:spcPts val="800"/>
              </a:spcAft>
              <a:buFont typeface="Arial" panose="020B0604020202020204" pitchFamily="34" charset="0"/>
              <a:buChar char="•"/>
            </a:pPr>
            <a:endParaRPr lang="fr-FR" altLang="fr-FR" sz="2800" dirty="0">
              <a:solidFill>
                <a:schemeClr val="tx1"/>
              </a:solidFill>
              <a:ea typeface="Calibri" panose="020F0502020204030204" pitchFamily="34" charset="0"/>
              <a:cs typeface="Times New Roman" panose="02020603050405020304" pitchFamily="18" charset="0"/>
            </a:endParaRPr>
          </a:p>
        </p:txBody>
      </p:sp>
      <p:sp>
        <p:nvSpPr>
          <p:cNvPr id="8" name="Espace réservé du numéro de diapositive 7"/>
          <p:cNvSpPr>
            <a:spLocks noGrp="1"/>
          </p:cNvSpPr>
          <p:nvPr>
            <p:ph type="sldNum" idx="10"/>
          </p:nvPr>
        </p:nvSpPr>
        <p:spPr/>
        <p:txBody>
          <a:bodyPr/>
          <a:lstStyle/>
          <a:p>
            <a:fld id="{71D6B311-CCCA-3E46-824B-A1D342F94253}" type="slidenum">
              <a:rPr lang="en-US" altLang="fr-FR" smtClean="0"/>
              <a:pPr/>
              <a:t>23</a:t>
            </a:fld>
            <a:endParaRPr lang="en-US" altLang="fr-FR"/>
          </a:p>
        </p:txBody>
      </p:sp>
      <p:pic>
        <p:nvPicPr>
          <p:cNvPr id="10"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re 1">
            <a:extLst>
              <a:ext uri="{FF2B5EF4-FFF2-40B4-BE49-F238E27FC236}">
                <a16:creationId xmlns:a16="http://schemas.microsoft.com/office/drawing/2014/main" id="{7702F9DD-8B15-ADF8-DAEB-43E26AA10281}"/>
              </a:ext>
            </a:extLst>
          </p:cNvPr>
          <p:cNvSpPr>
            <a:spLocks noGrp="1"/>
          </p:cNvSpPr>
          <p:nvPr>
            <p:ph type="ctrTitle"/>
          </p:nvPr>
        </p:nvSpPr>
        <p:spPr>
          <a:xfrm>
            <a:off x="408162" y="2130425"/>
            <a:ext cx="10871026" cy="1470025"/>
          </a:xfrm>
        </p:spPr>
        <p:txBody>
          <a:bodyPr/>
          <a:lstStyle/>
          <a:p>
            <a:endParaRPr lang="fr-FR" altLang="fr-FR" dirty="0"/>
          </a:p>
        </p:txBody>
      </p:sp>
      <p:sp>
        <p:nvSpPr>
          <p:cNvPr id="64517" name="ZoneTexte 7">
            <a:extLst>
              <a:ext uri="{FF2B5EF4-FFF2-40B4-BE49-F238E27FC236}">
                <a16:creationId xmlns:a16="http://schemas.microsoft.com/office/drawing/2014/main" id="{3E3B77EB-C590-206F-43F6-E5CE11A9E7BF}"/>
              </a:ext>
            </a:extLst>
          </p:cNvPr>
          <p:cNvSpPr txBox="1">
            <a:spLocks noChangeArrowheads="1"/>
          </p:cNvSpPr>
          <p:nvPr/>
        </p:nvSpPr>
        <p:spPr bwMode="auto">
          <a:xfrm>
            <a:off x="1704306" y="501650"/>
            <a:ext cx="914558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7000"/>
              </a:lnSpc>
              <a:spcAft>
                <a:spcPts val="800"/>
              </a:spcAft>
            </a:pPr>
            <a:r>
              <a:rPr lang="fr-FR" altLang="fr-FR" sz="5000" b="1" dirty="0">
                <a:solidFill>
                  <a:schemeClr val="tx1"/>
                </a:solidFill>
                <a:ea typeface="Calibri" panose="020F0502020204030204" pitchFamily="34" charset="0"/>
                <a:cs typeface="Times New Roman" panose="02020603050405020304" pitchFamily="18" charset="0"/>
              </a:rPr>
              <a:t>Moins de PLP en LP</a:t>
            </a:r>
            <a:r>
              <a:rPr lang="fr-FR" altLang="fr-FR" sz="5000" b="1" dirty="0">
                <a:ea typeface="Calibri" panose="020F0502020204030204" pitchFamily="34" charset="0"/>
                <a:cs typeface="Times New Roman" panose="02020603050405020304" pitchFamily="18" charset="0"/>
              </a:rPr>
              <a:t>…</a:t>
            </a:r>
            <a:endParaRPr lang="fr-FR" altLang="fr-FR" sz="5000" dirty="0">
              <a:ea typeface="Calibri" panose="020F0502020204030204" pitchFamily="34" charset="0"/>
              <a:cs typeface="Times New Roman" panose="02020603050405020304" pitchFamily="18" charset="0"/>
            </a:endParaRPr>
          </a:p>
        </p:txBody>
      </p:sp>
      <p:sp>
        <p:nvSpPr>
          <p:cNvPr id="64518" name="ZoneTexte 3">
            <a:extLst>
              <a:ext uri="{FF2B5EF4-FFF2-40B4-BE49-F238E27FC236}">
                <a16:creationId xmlns:a16="http://schemas.microsoft.com/office/drawing/2014/main" id="{10B69D8F-C31C-71EC-8E9F-B94B46900FDB}"/>
              </a:ext>
            </a:extLst>
          </p:cNvPr>
          <p:cNvSpPr txBox="1">
            <a:spLocks noChangeArrowheads="1"/>
          </p:cNvSpPr>
          <p:nvPr/>
        </p:nvSpPr>
        <p:spPr bwMode="auto">
          <a:xfrm>
            <a:off x="408162" y="1849234"/>
            <a:ext cx="11377264" cy="33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bg1"/>
                </a:solidFill>
                <a:latin typeface="Calibri" panose="020F0502020204030204" pitchFamily="34" charset="0"/>
                <a:ea typeface="Microsoft YaHei" panose="020B0503020204020204" pitchFamily="34" charset="-122"/>
              </a:defRPr>
            </a:lvl1pPr>
            <a:lvl2pPr eaLnBrk="0" hangingPunct="0">
              <a:defRPr>
                <a:solidFill>
                  <a:schemeClr val="bg1"/>
                </a:solidFill>
                <a:latin typeface="Calibri" panose="020F0502020204030204" pitchFamily="34" charset="0"/>
                <a:ea typeface="Microsoft YaHei" panose="020B0503020204020204" pitchFamily="34" charset="-122"/>
              </a:defRPr>
            </a:lvl2pPr>
            <a:lvl3pPr eaLnBrk="0" hangingPunct="0">
              <a:defRPr>
                <a:solidFill>
                  <a:schemeClr val="bg1"/>
                </a:solidFill>
                <a:latin typeface="Calibri" panose="020F0502020204030204" pitchFamily="34" charset="0"/>
                <a:ea typeface="Microsoft YaHei" panose="020B0503020204020204" pitchFamily="34" charset="-122"/>
              </a:defRPr>
            </a:lvl3pPr>
            <a:lvl4pPr eaLnBrk="0" hangingPunct="0">
              <a:defRPr>
                <a:solidFill>
                  <a:schemeClr val="bg1"/>
                </a:solidFill>
                <a:latin typeface="Calibri" panose="020F0502020204030204" pitchFamily="34" charset="0"/>
                <a:ea typeface="Microsoft YaHei" panose="020B0503020204020204" pitchFamily="34" charset="-122"/>
              </a:defRPr>
            </a:lvl4pPr>
            <a:lvl5pPr eaLnBrk="0" hangingPunct="0">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defRPr>
                <a:solidFill>
                  <a:schemeClr val="bg1"/>
                </a:solidFill>
                <a:latin typeface="Calibri" panose="020F0502020204030204" pitchFamily="34" charset="0"/>
                <a:ea typeface="Microsoft YaHei" panose="020B0503020204020204" pitchFamily="34" charset="-122"/>
              </a:defRPr>
            </a:lvl9pPr>
          </a:lstStyle>
          <a:p>
            <a:pPr algn="just" eaLnBrk="1" hangingPunct="1">
              <a:lnSpc>
                <a:spcPct val="107000"/>
              </a:lnSpc>
              <a:spcAft>
                <a:spcPts val="800"/>
              </a:spcAft>
              <a:buFont typeface="Arial" panose="020B0604020202020204" pitchFamily="34" charset="0"/>
              <a:buChar char="•"/>
            </a:pPr>
            <a:r>
              <a:rPr lang="fr-FR" altLang="fr-FR" sz="3200" dirty="0">
                <a:solidFill>
                  <a:schemeClr val="tx1"/>
                </a:solidFill>
                <a:ea typeface="Calibri" panose="020F0502020204030204" pitchFamily="34" charset="0"/>
                <a:cs typeface="Times New Roman" panose="02020603050405020304" pitchFamily="18" charset="0"/>
              </a:rPr>
              <a:t>Le ministère a modifié le décret statutaire des PLP ouvrant la voie vers une affectation en collège et LGT.</a:t>
            </a:r>
          </a:p>
          <a:p>
            <a:pPr algn="just" eaLnBrk="1" hangingPunct="1">
              <a:lnSpc>
                <a:spcPct val="107000"/>
              </a:lnSpc>
              <a:spcAft>
                <a:spcPts val="800"/>
              </a:spcAft>
              <a:buFont typeface="Arial" panose="020B0604020202020204" pitchFamily="34" charset="0"/>
              <a:buChar char="•"/>
            </a:pPr>
            <a:r>
              <a:rPr lang="fr-FR" altLang="fr-FR" sz="3200" dirty="0">
                <a:solidFill>
                  <a:schemeClr val="tx1"/>
                </a:solidFill>
                <a:ea typeface="Calibri" panose="020F0502020204030204" pitchFamily="34" charset="0"/>
                <a:cs typeface="Times New Roman" panose="02020603050405020304" pitchFamily="18" charset="0"/>
              </a:rPr>
              <a:t>La bivalence des PLP permet de se servir de nos collègues comme variable d’ajustement.</a:t>
            </a:r>
          </a:p>
          <a:p>
            <a:pPr algn="just" eaLnBrk="1" hangingPunct="1">
              <a:lnSpc>
                <a:spcPct val="107000"/>
              </a:lnSpc>
              <a:spcAft>
                <a:spcPts val="800"/>
              </a:spcAft>
              <a:buFont typeface="Arial" panose="020B0604020202020204" pitchFamily="34" charset="0"/>
              <a:buChar char="•"/>
            </a:pPr>
            <a:r>
              <a:rPr lang="fr-FR" altLang="fr-FR" sz="3200" dirty="0">
                <a:solidFill>
                  <a:schemeClr val="tx1"/>
                </a:solidFill>
                <a:ea typeface="Calibri" panose="020F0502020204030204" pitchFamily="34" charset="0"/>
                <a:cs typeface="Times New Roman" panose="02020603050405020304" pitchFamily="18" charset="0"/>
              </a:rPr>
              <a:t>La bivalence, </a:t>
            </a:r>
            <a:r>
              <a:rPr lang="fr-FR" altLang="fr-FR" sz="2800" dirty="0">
                <a:solidFill>
                  <a:schemeClr val="tx1"/>
                </a:solidFill>
                <a:ea typeface="Calibri" panose="020F0502020204030204" pitchFamily="34" charset="0"/>
                <a:cs typeface="Times New Roman" panose="02020603050405020304" pitchFamily="18" charset="0"/>
              </a:rPr>
              <a:t>une aubaine pour les partisans de la primarisation du collège.</a:t>
            </a:r>
            <a:endParaRPr lang="fr-FR" altLang="fr-FR" sz="2400" dirty="0">
              <a:solidFill>
                <a:schemeClr val="tx1"/>
              </a:solidFill>
              <a:ea typeface="Calibri" panose="020F0502020204030204" pitchFamily="34" charset="0"/>
              <a:cs typeface="Times New Roman" panose="02020603050405020304" pitchFamily="18" charset="0"/>
            </a:endParaRPr>
          </a:p>
        </p:txBody>
      </p:sp>
      <p:sp>
        <p:nvSpPr>
          <p:cNvPr id="64519" name="Rectangle 1">
            <a:extLst>
              <a:ext uri="{FF2B5EF4-FFF2-40B4-BE49-F238E27FC236}">
                <a16:creationId xmlns:a16="http://schemas.microsoft.com/office/drawing/2014/main" id="{9149CA1D-8D47-A3BE-2400-9E51B7C55636}"/>
              </a:ext>
            </a:extLst>
          </p:cNvPr>
          <p:cNvSpPr>
            <a:spLocks noChangeArrowheads="1"/>
          </p:cNvSpPr>
          <p:nvPr/>
        </p:nvSpPr>
        <p:spPr bwMode="auto">
          <a:xfrm>
            <a:off x="0" y="0"/>
            <a:ext cx="1219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r>
              <a:rPr lang="fr-FR" altLang="fr-FR" sz="1200">
                <a:cs typeface="Calibri" panose="020F0502020204030204" pitchFamily="34" charset="0"/>
              </a:rPr>
              <a:t>Comme cette diminution des enseignements généraux a fait réagir les medias, les annonces ont varié pour rassurer mais finalement pour annoncer pire encore. Il s’agira pour chaque établissement de voir avec les entreprises « partenaires » les besoins locaux en termes d’enseignements généraux… donc ils ne seront pas forcément diminués autant au détriment des heures d’enseignement professionnel. Surtout c’est l’éclatement total des grilles horaires nationales qui est au programme et la mainmise des entreprises sur la pédagogie. C’est de mauvais augure pour la grille nationale horaire du collège.</a:t>
            </a:r>
            <a:endParaRPr lang="fr-FR" altLang="fr-FR"/>
          </a:p>
        </p:txBody>
      </p:sp>
      <p:sp>
        <p:nvSpPr>
          <p:cNvPr id="8" name="Espace réservé du numéro de diapositive 7"/>
          <p:cNvSpPr>
            <a:spLocks noGrp="1"/>
          </p:cNvSpPr>
          <p:nvPr>
            <p:ph type="sldNum" idx="10"/>
          </p:nvPr>
        </p:nvSpPr>
        <p:spPr/>
        <p:txBody>
          <a:bodyPr/>
          <a:lstStyle/>
          <a:p>
            <a:fld id="{71D6B311-CCCA-3E46-824B-A1D342F94253}" type="slidenum">
              <a:rPr lang="en-US" altLang="fr-FR" smtClean="0"/>
              <a:pPr/>
              <a:t>24</a:t>
            </a:fld>
            <a:endParaRPr lang="en-US" altLang="fr-FR"/>
          </a:p>
        </p:txBody>
      </p:sp>
      <p:pic>
        <p:nvPicPr>
          <p:cNvPr id="10"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re 1">
            <a:extLst>
              <a:ext uri="{FF2B5EF4-FFF2-40B4-BE49-F238E27FC236}">
                <a16:creationId xmlns:a16="http://schemas.microsoft.com/office/drawing/2014/main" id="{F9CBC8F7-8680-FBE6-868D-FD14740EA7B1}"/>
              </a:ext>
            </a:extLst>
          </p:cNvPr>
          <p:cNvSpPr>
            <a:spLocks noGrp="1"/>
          </p:cNvSpPr>
          <p:nvPr>
            <p:ph type="ctrTitle"/>
          </p:nvPr>
        </p:nvSpPr>
        <p:spPr/>
        <p:txBody>
          <a:bodyPr/>
          <a:lstStyle/>
          <a:p>
            <a:endParaRPr lang="fr-FR" altLang="fr-FR"/>
          </a:p>
        </p:txBody>
      </p:sp>
      <p:sp>
        <p:nvSpPr>
          <p:cNvPr id="65539" name="Sous-titre 2">
            <a:extLst>
              <a:ext uri="{FF2B5EF4-FFF2-40B4-BE49-F238E27FC236}">
                <a16:creationId xmlns:a16="http://schemas.microsoft.com/office/drawing/2014/main" id="{F417F190-1DB5-7E31-C01E-B38D1B529C8A}"/>
              </a:ext>
            </a:extLst>
          </p:cNvPr>
          <p:cNvSpPr>
            <a:spLocks noGrp="1"/>
          </p:cNvSpPr>
          <p:nvPr>
            <p:ph type="subTitle" idx="1"/>
          </p:nvPr>
        </p:nvSpPr>
        <p:spPr/>
        <p:txBody>
          <a:bodyPr/>
          <a:lstStyle/>
          <a:p>
            <a:endParaRPr lang="fr-FR" altLang="fr-FR"/>
          </a:p>
        </p:txBody>
      </p:sp>
      <p:sp>
        <p:nvSpPr>
          <p:cNvPr id="65541" name="ZoneTexte 7">
            <a:extLst>
              <a:ext uri="{FF2B5EF4-FFF2-40B4-BE49-F238E27FC236}">
                <a16:creationId xmlns:a16="http://schemas.microsoft.com/office/drawing/2014/main" id="{6F4FDF25-6180-D49B-971F-AB96C3ED8B38}"/>
              </a:ext>
            </a:extLst>
          </p:cNvPr>
          <p:cNvSpPr txBox="1">
            <a:spLocks noChangeArrowheads="1"/>
          </p:cNvSpPr>
          <p:nvPr/>
        </p:nvSpPr>
        <p:spPr bwMode="auto">
          <a:xfrm>
            <a:off x="1632298" y="538196"/>
            <a:ext cx="9145587" cy="173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7000"/>
              </a:lnSpc>
              <a:spcAft>
                <a:spcPts val="800"/>
              </a:spcAft>
            </a:pPr>
            <a:r>
              <a:rPr lang="fr-FR" altLang="fr-FR" sz="5000" b="1" dirty="0">
                <a:solidFill>
                  <a:schemeClr val="tx1"/>
                </a:solidFill>
                <a:ea typeface="Calibri" panose="020F0502020204030204" pitchFamily="34" charset="0"/>
                <a:cs typeface="Times New Roman" panose="02020603050405020304" pitchFamily="18" charset="0"/>
              </a:rPr>
              <a:t>Casse des grilles horaires </a:t>
            </a:r>
            <a:r>
              <a:rPr lang="fr-FR" altLang="fr-FR" sz="5000" b="1" dirty="0">
                <a:ea typeface="Calibri" panose="020F0502020204030204" pitchFamily="34" charset="0"/>
                <a:cs typeface="Times New Roman" panose="02020603050405020304" pitchFamily="18" charset="0"/>
              </a:rPr>
              <a:t>nationales…</a:t>
            </a:r>
            <a:endParaRPr lang="fr-FR" altLang="fr-FR" sz="5000" dirty="0">
              <a:ea typeface="Calibri" panose="020F0502020204030204" pitchFamily="34" charset="0"/>
              <a:cs typeface="Times New Roman" panose="02020603050405020304" pitchFamily="18" charset="0"/>
            </a:endParaRPr>
          </a:p>
        </p:txBody>
      </p:sp>
      <p:sp>
        <p:nvSpPr>
          <p:cNvPr id="65542" name="ZoneTexte 3">
            <a:extLst>
              <a:ext uri="{FF2B5EF4-FFF2-40B4-BE49-F238E27FC236}">
                <a16:creationId xmlns:a16="http://schemas.microsoft.com/office/drawing/2014/main" id="{720FFA39-ED85-E8C2-9B4B-0F95B4433FC3}"/>
              </a:ext>
            </a:extLst>
          </p:cNvPr>
          <p:cNvSpPr txBox="1">
            <a:spLocks noChangeArrowheads="1"/>
          </p:cNvSpPr>
          <p:nvPr/>
        </p:nvSpPr>
        <p:spPr bwMode="auto">
          <a:xfrm>
            <a:off x="624186" y="1870263"/>
            <a:ext cx="10514526"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fr-FR" altLang="fr-FR" sz="3200" dirty="0">
                <a:solidFill>
                  <a:schemeClr val="tx1"/>
                </a:solidFill>
              </a:rPr>
              <a:t>Chaque LP négocierait avec les entreprises « partenaires » les besoins locaux en termes d’enseignements généraux…</a:t>
            </a:r>
          </a:p>
          <a:p>
            <a:pPr algn="just"/>
            <a:r>
              <a:rPr lang="fr-FR" altLang="fr-FR" sz="3200" dirty="0">
                <a:solidFill>
                  <a:schemeClr val="tx1"/>
                </a:solidFill>
              </a:rPr>
              <a:t>-&gt; Éclatement des grilles horaires nationales </a:t>
            </a:r>
          </a:p>
          <a:p>
            <a:pPr algn="just"/>
            <a:r>
              <a:rPr lang="fr-FR" altLang="fr-FR" sz="3200" dirty="0">
                <a:solidFill>
                  <a:schemeClr val="tx1"/>
                </a:solidFill>
              </a:rPr>
              <a:t>-&gt; Mainmise des entreprises sur la pédagogie</a:t>
            </a:r>
          </a:p>
          <a:p>
            <a:pPr algn="just"/>
            <a:endParaRPr lang="fr-FR" altLang="fr-FR" sz="3200" dirty="0">
              <a:solidFill>
                <a:schemeClr val="tx1"/>
              </a:solidFill>
            </a:endParaRPr>
          </a:p>
          <a:p>
            <a:pPr algn="just"/>
            <a:endParaRPr lang="fr-FR" altLang="fr-FR" sz="3200" dirty="0">
              <a:solidFill>
                <a:schemeClr val="tx1"/>
              </a:solidFill>
            </a:endParaRPr>
          </a:p>
          <a:p>
            <a:pPr algn="just"/>
            <a:endParaRPr lang="fr-FR" altLang="fr-FR" sz="3200" dirty="0">
              <a:solidFill>
                <a:schemeClr val="tx1"/>
              </a:solidFill>
            </a:endParaRPr>
          </a:p>
          <a:p>
            <a:pPr algn="ctr"/>
            <a:r>
              <a:rPr lang="fr-FR" altLang="fr-FR" sz="3200" dirty="0">
                <a:solidFill>
                  <a:srgbClr val="C00000"/>
                </a:solidFill>
              </a:rPr>
              <a:t>			Mauvais augure pour la grille nationale horaire du collège</a:t>
            </a:r>
          </a:p>
        </p:txBody>
      </p:sp>
      <p:sp>
        <p:nvSpPr>
          <p:cNvPr id="65543" name="Rectangle 1">
            <a:extLst>
              <a:ext uri="{FF2B5EF4-FFF2-40B4-BE49-F238E27FC236}">
                <a16:creationId xmlns:a16="http://schemas.microsoft.com/office/drawing/2014/main" id="{205AD367-D744-BDA7-0C9B-A965E24498A7}"/>
              </a:ext>
            </a:extLst>
          </p:cNvPr>
          <p:cNvSpPr>
            <a:spLocks noChangeArrowheads="1"/>
          </p:cNvSpPr>
          <p:nvPr/>
        </p:nvSpPr>
        <p:spPr bwMode="auto">
          <a:xfrm>
            <a:off x="0" y="0"/>
            <a:ext cx="1219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r>
              <a:rPr lang="fr-FR" altLang="fr-FR" sz="1200">
                <a:cs typeface="Calibri" panose="020F0502020204030204" pitchFamily="34" charset="0"/>
              </a:rPr>
              <a:t>Comme cette diminution des enseignements généraux a fait réagir les medias, les annonces ont varié pour rassurer mais finalement pour annoncer pire encore. Il s’agira pour chaque établissement de voir avec les entreprises « partenaires » les besoins locaux en termes d’enseignements généraux… donc ils ne seront pas forcément diminués autant au détriment des heures d’enseignement professionnel. Surtout c’est l’éclatement total des grilles horaires nationales qui est au programme et la mainmise des entreprises sur la pédagogie. C’est de mauvais augure pour la grille nationale horaire du collège.</a:t>
            </a:r>
            <a:endParaRPr lang="fr-FR" altLang="fr-FR"/>
          </a:p>
        </p:txBody>
      </p:sp>
      <p:pic>
        <p:nvPicPr>
          <p:cNvPr id="1028" name="Picture 4" descr="⚠️ Symbole D'avertissement Emoji">
            <a:extLst>
              <a:ext uri="{FF2B5EF4-FFF2-40B4-BE49-F238E27FC236}">
                <a16:creationId xmlns:a16="http://schemas.microsoft.com/office/drawing/2014/main" id="{D1C238D2-47E0-64E7-9E06-839E40022E4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60690" y="4005064"/>
            <a:ext cx="1283940" cy="1283940"/>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numéro de diapositive 8"/>
          <p:cNvSpPr>
            <a:spLocks noGrp="1"/>
          </p:cNvSpPr>
          <p:nvPr>
            <p:ph type="sldNum" idx="10"/>
          </p:nvPr>
        </p:nvSpPr>
        <p:spPr/>
        <p:txBody>
          <a:bodyPr/>
          <a:lstStyle/>
          <a:p>
            <a:fld id="{71D6B311-CCCA-3E46-824B-A1D342F94253}" type="slidenum">
              <a:rPr lang="en-US" altLang="fr-FR" smtClean="0"/>
              <a:pPr/>
              <a:t>25</a:t>
            </a:fld>
            <a:endParaRPr lang="en-US" altLang="fr-FR"/>
          </a:p>
        </p:txBody>
      </p:sp>
      <p:pic>
        <p:nvPicPr>
          <p:cNvPr id="11"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48E08E75-F82E-BE6F-15CD-8C86F1DEE64D}"/>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1B4EA2B5-8CC8-6845-BC01-60373CF7A80E}" type="slidenum">
              <a:rPr lang="en-US" altLang="fr-FR">
                <a:solidFill>
                  <a:srgbClr val="CCCCCC"/>
                </a:solidFill>
                <a:latin typeface="Arial" panose="020B0604020202020204" pitchFamily="34" charset="0"/>
              </a:rPr>
              <a:pPr eaLnBrk="1"/>
              <a:t>3</a:t>
            </a:fld>
            <a:endParaRPr lang="en-US" altLang="fr-FR" dirty="0">
              <a:solidFill>
                <a:srgbClr val="CCCCCC"/>
              </a:solidFill>
              <a:latin typeface="Arial" panose="020B0604020202020204" pitchFamily="34" charset="0"/>
            </a:endParaRPr>
          </a:p>
        </p:txBody>
      </p:sp>
      <p:sp>
        <p:nvSpPr>
          <p:cNvPr id="38918" name="ZoneTexte 5">
            <a:extLst>
              <a:ext uri="{FF2B5EF4-FFF2-40B4-BE49-F238E27FC236}">
                <a16:creationId xmlns:a16="http://schemas.microsoft.com/office/drawing/2014/main" id="{70C72BF0-426C-1C13-CE68-B58F49403B74}"/>
              </a:ext>
            </a:extLst>
          </p:cNvPr>
          <p:cNvSpPr txBox="1">
            <a:spLocks noChangeArrowheads="1"/>
          </p:cNvSpPr>
          <p:nvPr/>
        </p:nvSpPr>
        <p:spPr bwMode="auto">
          <a:xfrm>
            <a:off x="2640410" y="116632"/>
            <a:ext cx="9432925" cy="8002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altLang="fr-FR" sz="2800" b="1" dirty="0">
                <a:solidFill>
                  <a:schemeClr val="tx1"/>
                </a:solidFill>
              </a:rPr>
              <a:t>Attaques contre le collège depuis 2016 : </a:t>
            </a:r>
          </a:p>
          <a:p>
            <a:r>
              <a:rPr lang="fr-FR" altLang="fr-FR" sz="2800" b="1" dirty="0">
                <a:solidFill>
                  <a:schemeClr val="tx1"/>
                </a:solidFill>
              </a:rPr>
              <a:t>6 lignes de force en perspective</a:t>
            </a:r>
          </a:p>
          <a:p>
            <a:endParaRPr lang="fr-FR" altLang="fr-FR" sz="2800" b="1" dirty="0">
              <a:solidFill>
                <a:schemeClr val="tx1"/>
              </a:solidFill>
            </a:endParaRPr>
          </a:p>
          <a:p>
            <a:pPr marL="514350" indent="-514350">
              <a:buFontTx/>
              <a:buAutoNum type="arabicPeriod"/>
            </a:pPr>
            <a:r>
              <a:rPr lang="fr-FR" altLang="fr-FR" sz="2800" b="1" dirty="0">
                <a:solidFill>
                  <a:schemeClr val="tx1"/>
                </a:solidFill>
              </a:rPr>
              <a:t>Autonomie de l’établissement</a:t>
            </a:r>
          </a:p>
          <a:p>
            <a:pPr marL="514350" indent="-514350">
              <a:buFontTx/>
              <a:buAutoNum type="arabicPeriod"/>
            </a:pPr>
            <a:r>
              <a:rPr lang="fr-FR" altLang="fr-FR" sz="2800" b="1" dirty="0">
                <a:solidFill>
                  <a:schemeClr val="tx1"/>
                </a:solidFill>
              </a:rPr>
              <a:t>Primarisation du collège</a:t>
            </a:r>
          </a:p>
          <a:p>
            <a:r>
              <a:rPr lang="fr-FR" altLang="fr-FR" sz="2800" b="1" dirty="0">
                <a:solidFill>
                  <a:schemeClr val="tx1"/>
                </a:solidFill>
              </a:rPr>
              <a:t>3.   Contraindre les pratiques pédagogiques</a:t>
            </a:r>
            <a:r>
              <a:rPr lang="fr-FR" altLang="fr-FR" sz="2800" dirty="0">
                <a:solidFill>
                  <a:schemeClr val="tx1"/>
                </a:solidFill>
              </a:rPr>
              <a:t> </a:t>
            </a:r>
          </a:p>
          <a:p>
            <a:r>
              <a:rPr lang="fr-FR" altLang="fr-FR" sz="2800" dirty="0">
                <a:solidFill>
                  <a:schemeClr val="tx1"/>
                </a:solidFill>
              </a:rPr>
              <a:t>      (de  cadre concepteur -&gt; exécutant)</a:t>
            </a:r>
          </a:p>
          <a:p>
            <a:r>
              <a:rPr lang="fr-FR" altLang="fr-FR" sz="2800" dirty="0">
                <a:solidFill>
                  <a:schemeClr val="tx1"/>
                </a:solidFill>
              </a:rPr>
              <a:t>4. </a:t>
            </a:r>
            <a:r>
              <a:rPr lang="fr-FR" altLang="fr-FR" sz="2800" b="1" dirty="0">
                <a:solidFill>
                  <a:schemeClr val="tx1"/>
                </a:solidFill>
              </a:rPr>
              <a:t>Contractualisation </a:t>
            </a:r>
            <a:r>
              <a:rPr lang="fr-FR" altLang="fr-FR" sz="2800" dirty="0">
                <a:solidFill>
                  <a:schemeClr val="tx1"/>
                </a:solidFill>
              </a:rPr>
              <a:t>des moyens</a:t>
            </a:r>
          </a:p>
          <a:p>
            <a:pPr marL="514350" indent="-514350"/>
            <a:r>
              <a:rPr lang="fr-FR" altLang="fr-FR" sz="2800" dirty="0">
                <a:solidFill>
                  <a:schemeClr val="tx1"/>
                </a:solidFill>
              </a:rPr>
              <a:t>5. Ouverture sans limite des collèges au </a:t>
            </a:r>
            <a:r>
              <a:rPr lang="fr-FR" altLang="fr-FR" sz="2800" b="1" dirty="0">
                <a:solidFill>
                  <a:schemeClr val="tx1"/>
                </a:solidFill>
              </a:rPr>
              <a:t>monde de l’entreprise</a:t>
            </a:r>
            <a:r>
              <a:rPr lang="fr-FR" altLang="fr-FR" sz="2800" dirty="0">
                <a:solidFill>
                  <a:schemeClr val="tx1"/>
                </a:solidFill>
              </a:rPr>
              <a:t>, vers une </a:t>
            </a:r>
            <a:r>
              <a:rPr lang="fr-FR" altLang="fr-FR" sz="2800" dirty="0" err="1">
                <a:solidFill>
                  <a:schemeClr val="tx1"/>
                </a:solidFill>
              </a:rPr>
              <a:t>préorientation</a:t>
            </a:r>
            <a:r>
              <a:rPr lang="fr-FR" altLang="fr-FR" sz="2800" dirty="0">
                <a:solidFill>
                  <a:schemeClr val="tx1"/>
                </a:solidFill>
              </a:rPr>
              <a:t> en fin de 5</a:t>
            </a:r>
            <a:r>
              <a:rPr lang="fr-FR" altLang="fr-FR" sz="2800" baseline="30000" dirty="0">
                <a:solidFill>
                  <a:schemeClr val="tx1"/>
                </a:solidFill>
              </a:rPr>
              <a:t>e</a:t>
            </a:r>
            <a:r>
              <a:rPr lang="fr-FR" altLang="fr-FR" sz="2800" dirty="0">
                <a:solidFill>
                  <a:schemeClr val="tx1"/>
                </a:solidFill>
              </a:rPr>
              <a:t>?</a:t>
            </a:r>
          </a:p>
          <a:p>
            <a:pPr marL="514350" indent="-514350">
              <a:buAutoNum type="arabicPeriod" startAt="6"/>
            </a:pPr>
            <a:r>
              <a:rPr lang="fr-FR" altLang="fr-FR" sz="2800" b="1" dirty="0">
                <a:solidFill>
                  <a:schemeClr val="tx1"/>
                </a:solidFill>
              </a:rPr>
              <a:t>Intrusion des collectivités locales, des parents, des        associations et entreprises </a:t>
            </a:r>
            <a:r>
              <a:rPr lang="fr-FR" altLang="fr-FR" sz="2800" dirty="0">
                <a:solidFill>
                  <a:schemeClr val="tx1"/>
                </a:solidFill>
              </a:rPr>
              <a:t>dans les prises de décisions pédagogiques des EPLE</a:t>
            </a:r>
          </a:p>
          <a:p>
            <a:pPr marL="514350" indent="-514350"/>
            <a:r>
              <a:rPr lang="fr-FR" altLang="fr-FR" sz="2800" dirty="0">
                <a:solidFill>
                  <a:schemeClr val="tx1"/>
                </a:solidFill>
              </a:rPr>
              <a:t>										</a:t>
            </a:r>
            <a:fld id="{77D0BDC2-CDF7-48AC-95D2-0FC0337ABFF8}" type="slidenum">
              <a:rPr lang="fr-FR" altLang="fr-FR" sz="2800" b="1" smtClean="0">
                <a:solidFill>
                  <a:schemeClr val="tx1"/>
                </a:solidFill>
              </a:rPr>
              <a:pPr marL="514350" indent="-514350"/>
              <a:t>3</a:t>
            </a:fld>
            <a:endParaRPr lang="fr-FR" altLang="fr-FR" sz="2800" dirty="0">
              <a:solidFill>
                <a:schemeClr val="tx1"/>
              </a:solidFill>
            </a:endParaRPr>
          </a:p>
          <a:p>
            <a:pPr marL="514350" indent="-514350">
              <a:buAutoNum type="arabicPeriod"/>
            </a:pPr>
            <a:endParaRPr lang="fr-FR" altLang="fr-FR" sz="2800" b="1" dirty="0">
              <a:solidFill>
                <a:schemeClr val="tx1"/>
              </a:solidFill>
            </a:endParaRPr>
          </a:p>
          <a:p>
            <a:pPr marL="514350" indent="-514350">
              <a:buAutoNum type="arabicPeriod"/>
            </a:pPr>
            <a:endParaRPr lang="fr-FR" altLang="fr-FR" sz="2800" dirty="0">
              <a:solidFill>
                <a:schemeClr val="tx1"/>
              </a:solidFill>
            </a:endParaRPr>
          </a:p>
          <a:p>
            <a:pPr marL="514350" indent="-514350">
              <a:buAutoNum type="arabicPeriod"/>
            </a:pPr>
            <a:endParaRPr lang="fr-FR" altLang="fr-FR" sz="2800" dirty="0">
              <a:solidFill>
                <a:schemeClr val="tx1"/>
              </a:solidFill>
            </a:endParaRPr>
          </a:p>
          <a:p>
            <a:pPr>
              <a:buFontTx/>
              <a:buChar char="-"/>
            </a:pPr>
            <a:endParaRPr lang="fr-FR" altLang="fr-FR" sz="2000" b="1" dirty="0">
              <a:solidFill>
                <a:schemeClr val="tx1"/>
              </a:solidFill>
            </a:endParaRPr>
          </a:p>
          <a:p>
            <a:endParaRPr lang="fr-FR" altLang="fr-FR" dirty="0">
              <a:solidFill>
                <a:schemeClr val="tx1"/>
              </a:solidFill>
            </a:endParaRPr>
          </a:p>
        </p:txBody>
      </p:sp>
      <p:pic>
        <p:nvPicPr>
          <p:cNvPr id="10"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4306" y="188640"/>
            <a:ext cx="7684765" cy="512763"/>
          </a:xfrm>
        </p:spPr>
        <p:txBody>
          <a:bodyPr/>
          <a:lstStyle/>
          <a:p>
            <a:r>
              <a:rPr lang="fr-FR" dirty="0"/>
              <a:t>				Annonces de 6e</a:t>
            </a:r>
          </a:p>
        </p:txBody>
      </p:sp>
      <p:sp>
        <p:nvSpPr>
          <p:cNvPr id="3" name="Espace réservé du contenu 2"/>
          <p:cNvSpPr>
            <a:spLocks noGrp="1"/>
          </p:cNvSpPr>
          <p:nvPr>
            <p:ph idx="1"/>
          </p:nvPr>
        </p:nvSpPr>
        <p:spPr>
          <a:xfrm>
            <a:off x="408162" y="980728"/>
            <a:ext cx="8208912" cy="5182641"/>
          </a:xfrm>
        </p:spPr>
        <p:txBody>
          <a:bodyPr/>
          <a:lstStyle/>
          <a:p>
            <a:pPr algn="ctr"/>
            <a:r>
              <a:rPr lang="fr-FR" sz="2400" b="1" dirty="0"/>
              <a:t> Création</a:t>
            </a:r>
          </a:p>
          <a:p>
            <a:pPr algn="ctr"/>
            <a:r>
              <a:rPr lang="fr-FR" sz="2400" b="1" dirty="0"/>
              <a:t>1 heure </a:t>
            </a:r>
            <a:r>
              <a:rPr lang="fr-FR" sz="2400" dirty="0"/>
              <a:t>de </a:t>
            </a:r>
            <a:r>
              <a:rPr lang="fr-FR" sz="2400" b="1" dirty="0"/>
              <a:t>renforcement ou d’approfondissement</a:t>
            </a:r>
          </a:p>
          <a:p>
            <a:pPr algn="ctr"/>
            <a:r>
              <a:rPr lang="fr-FR" sz="2400" dirty="0"/>
              <a:t>en mathématiques </a:t>
            </a:r>
            <a:r>
              <a:rPr lang="fr-FR" sz="2400" b="1" dirty="0"/>
              <a:t>ou</a:t>
            </a:r>
            <a:r>
              <a:rPr lang="fr-FR" sz="2400" dirty="0"/>
              <a:t> en français </a:t>
            </a:r>
          </a:p>
          <a:p>
            <a:pPr algn="ctr"/>
            <a:r>
              <a:rPr lang="fr-FR" sz="2400" dirty="0"/>
              <a:t> en regroupements interclasses </a:t>
            </a:r>
          </a:p>
          <a:p>
            <a:pPr algn="ctr"/>
            <a:r>
              <a:rPr lang="fr-FR" sz="2400" dirty="0"/>
              <a:t>de </a:t>
            </a:r>
            <a:r>
              <a:rPr lang="fr-FR" sz="2400" b="1" dirty="0"/>
              <a:t>niveaux</a:t>
            </a:r>
          </a:p>
          <a:p>
            <a:pPr algn="ctr"/>
            <a:endParaRPr lang="fr-FR" sz="2400" b="1" dirty="0"/>
          </a:p>
          <a:p>
            <a:pPr algn="ctr"/>
            <a:r>
              <a:rPr lang="fr-FR" sz="2400" dirty="0">
                <a:solidFill>
                  <a:schemeClr val="tx1"/>
                </a:solidFill>
              </a:rPr>
              <a:t>Quel financement ?</a:t>
            </a:r>
          </a:p>
          <a:p>
            <a:pPr algn="ctr"/>
            <a:r>
              <a:rPr lang="fr-FR" sz="2400" b="1" dirty="0">
                <a:solidFill>
                  <a:srgbClr val="FF0000"/>
                </a:solidFill>
              </a:rPr>
              <a:t>Suppression</a:t>
            </a:r>
          </a:p>
          <a:p>
            <a:pPr algn="ctr"/>
            <a:r>
              <a:rPr lang="fr-FR" sz="2400" b="1" dirty="0"/>
              <a:t>1 heure </a:t>
            </a:r>
            <a:r>
              <a:rPr lang="fr-FR" sz="2400" dirty="0"/>
              <a:t>(ou plus) de </a:t>
            </a:r>
            <a:r>
              <a:rPr lang="fr-FR" sz="2400" b="1" dirty="0">
                <a:solidFill>
                  <a:srgbClr val="FF0000"/>
                </a:solidFill>
              </a:rPr>
              <a:t>technologie</a:t>
            </a:r>
          </a:p>
          <a:p>
            <a:pPr algn="ctr"/>
            <a:r>
              <a:rPr lang="fr-FR" sz="2400" b="1" dirty="0"/>
              <a:t>+ et marge d’autonomie </a:t>
            </a:r>
          </a:p>
          <a:p>
            <a:pPr algn="ctr"/>
            <a:r>
              <a:rPr lang="fr-FR" sz="2400" dirty="0"/>
              <a:t>si en </a:t>
            </a:r>
            <a:r>
              <a:rPr lang="fr-FR" sz="2400" b="1" dirty="0"/>
              <a:t>petits groupes</a:t>
            </a:r>
          </a:p>
          <a:p>
            <a:endParaRPr lang="fr-FR" sz="2400" dirty="0"/>
          </a:p>
        </p:txBody>
      </p:sp>
      <p:sp>
        <p:nvSpPr>
          <p:cNvPr id="4" name="Espace réservé du numéro de diapositive 3"/>
          <p:cNvSpPr>
            <a:spLocks noGrp="1"/>
          </p:cNvSpPr>
          <p:nvPr>
            <p:ph type="sldNum" idx="10"/>
          </p:nvPr>
        </p:nvSpPr>
        <p:spPr/>
        <p:txBody>
          <a:bodyPr/>
          <a:lstStyle/>
          <a:p>
            <a:fld id="{3545268D-E501-4149-8BC9-9B98DD52D22B}" type="slidenum">
              <a:rPr lang="en-US" altLang="fr-FR" smtClean="0"/>
              <a:pPr/>
              <a:t>4</a:t>
            </a:fld>
            <a:endParaRPr lang="en-US" altLang="fr-FR"/>
          </a:p>
        </p:txBody>
      </p:sp>
      <p:pic>
        <p:nvPicPr>
          <p:cNvPr id="6"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rot="3000000">
            <a:off x="6882709" y="1978441"/>
            <a:ext cx="6618893"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514350" indent="-514350">
              <a:buFontTx/>
              <a:buAutoNum type="arabicPeriod"/>
            </a:pP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Autonomie</a:t>
            </a:r>
            <a:r>
              <a:rPr lang="fr-FR" altLang="fr-FR"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de</a:t>
            </a:r>
            <a:r>
              <a:rPr lang="fr-FR" altLang="fr-FR"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l’établissement</a:t>
            </a:r>
          </a:p>
          <a:p>
            <a:pPr marL="514350" indent="-514350"/>
            <a:endParaRPr lang="fr-FR" altLang="fr-FR" sz="5400" b="1" dirty="0">
              <a:solidFill>
                <a:schemeClr val="tx1"/>
              </a:solidFill>
            </a:endParaRPr>
          </a:p>
        </p:txBody>
      </p:sp>
      <p:sp>
        <p:nvSpPr>
          <p:cNvPr id="9" name="Rectangle 8"/>
          <p:cNvSpPr/>
          <p:nvPr/>
        </p:nvSpPr>
        <p:spPr>
          <a:xfrm rot="-1380000">
            <a:off x="7185820" y="3891436"/>
            <a:ext cx="3554179" cy="400110"/>
          </a:xfrm>
          <a:prstGeom prst="rect">
            <a:avLst/>
          </a:prstGeom>
          <a:noFill/>
        </p:spPr>
        <p:txBody>
          <a:bodyPr wrap="none" lIns="91440" tIns="45720" rIns="91440" bIns="45720">
            <a:spAutoFit/>
          </a:bodyPr>
          <a:lstStyle/>
          <a:p>
            <a:pPr algn="ctr"/>
            <a:r>
              <a:rPr lang="fr-FR" altLang="fr-F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Primarisation du collège</a:t>
            </a:r>
            <a:endParaRPr lang="fr-F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Rectangle 10"/>
          <p:cNvSpPr/>
          <p:nvPr/>
        </p:nvSpPr>
        <p:spPr>
          <a:xfrm>
            <a:off x="7248922" y="5157192"/>
            <a:ext cx="4837606" cy="400110"/>
          </a:xfrm>
          <a:prstGeom prst="rect">
            <a:avLst/>
          </a:prstGeom>
          <a:noFill/>
        </p:spPr>
        <p:txBody>
          <a:bodyPr wrap="none" lIns="91440" tIns="45720" rIns="91440" bIns="45720">
            <a:spAutoFit/>
          </a:bodyPr>
          <a:lstStyle/>
          <a:p>
            <a:pPr algn="ctr"/>
            <a:r>
              <a:rPr lang="fr-FR" altLang="fr-FR"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   Contraindre les pratiques pédagogiques </a:t>
            </a:r>
            <a:endParaRPr lang="fr-FR"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12" name="Picture 4" descr="⚠️ Symbole D'avertissement Emoji">
            <a:extLst>
              <a:ext uri="{FF2B5EF4-FFF2-40B4-BE49-F238E27FC236}">
                <a16:creationId xmlns:a16="http://schemas.microsoft.com/office/drawing/2014/main" id="{D1C238D2-47E0-64E7-9E06-839E40022E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3717032"/>
            <a:ext cx="1283940" cy="12839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08362" y="476672"/>
            <a:ext cx="7684765" cy="512763"/>
          </a:xfrm>
        </p:spPr>
        <p:txBody>
          <a:bodyPr/>
          <a:lstStyle/>
          <a:p>
            <a:r>
              <a:rPr lang="fr-FR" dirty="0"/>
              <a:t>				Annonces de 6e</a:t>
            </a:r>
          </a:p>
        </p:txBody>
      </p:sp>
      <p:sp>
        <p:nvSpPr>
          <p:cNvPr id="3" name="Espace réservé du contenu 2"/>
          <p:cNvSpPr>
            <a:spLocks noGrp="1"/>
          </p:cNvSpPr>
          <p:nvPr>
            <p:ph idx="1"/>
          </p:nvPr>
        </p:nvSpPr>
        <p:spPr>
          <a:xfrm>
            <a:off x="2712418" y="1268760"/>
            <a:ext cx="4540870" cy="5182641"/>
          </a:xfrm>
        </p:spPr>
        <p:txBody>
          <a:bodyPr/>
          <a:lstStyle/>
          <a:p>
            <a:pPr algn="ctr"/>
            <a:r>
              <a:rPr lang="fr-FR" sz="2400" b="1" dirty="0"/>
              <a:t> Entrée des PE en collège </a:t>
            </a:r>
          </a:p>
          <a:p>
            <a:pPr algn="ctr"/>
            <a:r>
              <a:rPr lang="fr-FR" sz="2400" b="1" dirty="0"/>
              <a:t>=</a:t>
            </a:r>
          </a:p>
          <a:p>
            <a:pPr algn="ctr"/>
            <a:r>
              <a:rPr lang="fr-FR" sz="2400" b="1" dirty="0"/>
              <a:t>Intervention</a:t>
            </a:r>
          </a:p>
          <a:p>
            <a:pPr algn="ctr"/>
            <a:r>
              <a:rPr lang="fr-FR" sz="2400" dirty="0"/>
              <a:t> dans les regroupements </a:t>
            </a:r>
          </a:p>
          <a:p>
            <a:pPr algn="ctr"/>
            <a:r>
              <a:rPr lang="fr-FR" sz="2400" dirty="0"/>
              <a:t>de renforcement </a:t>
            </a:r>
          </a:p>
          <a:p>
            <a:pPr algn="ctr"/>
            <a:r>
              <a:rPr lang="fr-FR" sz="2400" dirty="0"/>
              <a:t>voire d’approfondissement 6</a:t>
            </a:r>
            <a:r>
              <a:rPr lang="fr-FR" sz="2400" baseline="30000" dirty="0"/>
              <a:t>e</a:t>
            </a:r>
            <a:r>
              <a:rPr lang="fr-FR" sz="2400" dirty="0"/>
              <a:t> </a:t>
            </a:r>
          </a:p>
          <a:p>
            <a:endParaRPr lang="fr-FR" sz="2400" b="1" dirty="0">
              <a:solidFill>
                <a:schemeClr val="tx1"/>
              </a:solidFill>
            </a:endParaRPr>
          </a:p>
          <a:p>
            <a:pPr algn="ctr"/>
            <a:r>
              <a:rPr lang="fr-FR" sz="2400" dirty="0">
                <a:solidFill>
                  <a:schemeClr val="tx1"/>
                </a:solidFill>
              </a:rPr>
              <a:t>Quel financement ? </a:t>
            </a:r>
          </a:p>
          <a:p>
            <a:pPr algn="ctr"/>
            <a:r>
              <a:rPr lang="fr-FR" sz="2400" b="1" dirty="0"/>
              <a:t>Mission du Pacte 1</a:t>
            </a:r>
            <a:r>
              <a:rPr lang="fr-FR" sz="2400" b="1" baseline="30000" dirty="0"/>
              <a:t>er</a:t>
            </a:r>
            <a:r>
              <a:rPr lang="fr-FR" sz="2400" b="1" dirty="0"/>
              <a:t> degré?</a:t>
            </a:r>
          </a:p>
          <a:p>
            <a:pPr algn="ctr"/>
            <a:r>
              <a:rPr lang="fr-FR" sz="2400" b="1" dirty="0"/>
              <a:t>Sur la DGH collège?</a:t>
            </a:r>
          </a:p>
          <a:p>
            <a:endParaRPr lang="fr-FR" sz="2400" dirty="0"/>
          </a:p>
        </p:txBody>
      </p:sp>
      <p:sp>
        <p:nvSpPr>
          <p:cNvPr id="4" name="Espace réservé du numéro de diapositive 3"/>
          <p:cNvSpPr>
            <a:spLocks noGrp="1"/>
          </p:cNvSpPr>
          <p:nvPr>
            <p:ph type="sldNum" idx="10"/>
          </p:nvPr>
        </p:nvSpPr>
        <p:spPr/>
        <p:txBody>
          <a:bodyPr/>
          <a:lstStyle/>
          <a:p>
            <a:fld id="{3545268D-E501-4149-8BC9-9B98DD52D22B}" type="slidenum">
              <a:rPr lang="en-US" altLang="fr-FR" smtClean="0"/>
              <a:pPr/>
              <a:t>5</a:t>
            </a:fld>
            <a:endParaRPr lang="en-US" altLang="fr-FR"/>
          </a:p>
        </p:txBody>
      </p:sp>
      <p:pic>
        <p:nvPicPr>
          <p:cNvPr id="6"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rot="3000000">
            <a:off x="6882709" y="1978441"/>
            <a:ext cx="6618893"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514350" indent="-514350">
              <a:buFontTx/>
              <a:buAutoNum type="arabicPeriod"/>
            </a:pP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Autonomie</a:t>
            </a:r>
            <a:r>
              <a:rPr lang="fr-FR" altLang="fr-FR"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de</a:t>
            </a:r>
            <a:r>
              <a:rPr lang="fr-FR" altLang="fr-FR"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l’établissement</a:t>
            </a:r>
          </a:p>
          <a:p>
            <a:pPr marL="514350" indent="-514350"/>
            <a:endParaRPr lang="fr-FR" altLang="fr-FR" sz="5400" b="1" dirty="0">
              <a:solidFill>
                <a:schemeClr val="tx1"/>
              </a:solidFill>
            </a:endParaRPr>
          </a:p>
        </p:txBody>
      </p:sp>
      <p:sp>
        <p:nvSpPr>
          <p:cNvPr id="9" name="Rectangle 8"/>
          <p:cNvSpPr/>
          <p:nvPr/>
        </p:nvSpPr>
        <p:spPr>
          <a:xfrm rot="-1380000">
            <a:off x="7185820" y="3891436"/>
            <a:ext cx="3554179" cy="400110"/>
          </a:xfrm>
          <a:prstGeom prst="rect">
            <a:avLst/>
          </a:prstGeom>
          <a:noFill/>
        </p:spPr>
        <p:txBody>
          <a:bodyPr wrap="none" lIns="91440" tIns="45720" rIns="91440" bIns="45720">
            <a:spAutoFit/>
          </a:bodyPr>
          <a:lstStyle/>
          <a:p>
            <a:pPr algn="ctr"/>
            <a:r>
              <a:rPr lang="fr-FR" altLang="fr-F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Primarisation du collège</a:t>
            </a:r>
            <a:endParaRPr lang="fr-FR" sz="2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re 1">
            <a:extLst>
              <a:ext uri="{FF2B5EF4-FFF2-40B4-BE49-F238E27FC236}">
                <a16:creationId xmlns:a16="http://schemas.microsoft.com/office/drawing/2014/main" id="{50DA1F20-BD4C-2730-500A-A65D2595F904}"/>
              </a:ext>
            </a:extLst>
          </p:cNvPr>
          <p:cNvSpPr>
            <a:spLocks noGrp="1"/>
          </p:cNvSpPr>
          <p:nvPr>
            <p:ph type="title"/>
          </p:nvPr>
        </p:nvSpPr>
        <p:spPr>
          <a:xfrm>
            <a:off x="4224586" y="444500"/>
            <a:ext cx="6892677" cy="512763"/>
          </a:xfrm>
        </p:spPr>
        <p:txBody>
          <a:bodyPr/>
          <a:lstStyle/>
          <a:p>
            <a:r>
              <a:rPr lang="fr-FR" altLang="fr-FR" sz="3200" dirty="0">
                <a:solidFill>
                  <a:srgbClr val="FF0000"/>
                </a:solidFill>
              </a:rPr>
              <a:t>Annonces 6</a:t>
            </a:r>
            <a:r>
              <a:rPr lang="fr-FR" altLang="fr-FR" sz="3200" baseline="30000" dirty="0">
                <a:solidFill>
                  <a:srgbClr val="FF0000"/>
                </a:solidFill>
              </a:rPr>
              <a:t>e</a:t>
            </a:r>
            <a:endParaRPr lang="fr-FR" altLang="fr-FR" sz="3200" dirty="0">
              <a:solidFill>
                <a:srgbClr val="FF0000"/>
              </a:solidFill>
            </a:endParaRPr>
          </a:p>
        </p:txBody>
      </p:sp>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4440610" y="1844824"/>
            <a:ext cx="7434112" cy="3240360"/>
          </a:xfrm>
        </p:spPr>
        <p:txBody>
          <a:bodyPr/>
          <a:lstStyle/>
          <a:p>
            <a:endParaRPr lang="fr-FR" sz="2400" dirty="0"/>
          </a:p>
          <a:p>
            <a:pPr>
              <a:buFontTx/>
              <a:buChar char="-"/>
            </a:pPr>
            <a:endParaRPr lang="fr-FR" sz="2400" dirty="0"/>
          </a:p>
          <a:p>
            <a:pPr>
              <a:buFontTx/>
              <a:buChar char="-"/>
            </a:pPr>
            <a:endParaRPr lang="fr-FR" sz="2400" dirty="0"/>
          </a:p>
          <a:p>
            <a:pPr>
              <a:buFontTx/>
              <a:buChar char="-"/>
            </a:pPr>
            <a:endParaRPr lang="fr-FR" sz="2400" dirty="0"/>
          </a:p>
          <a:p>
            <a:r>
              <a:rPr lang="fr-FR" sz="2400" dirty="0"/>
              <a:t>Pas de cadre national.</a:t>
            </a:r>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6</a:t>
            </a:fld>
            <a:endParaRPr lang="en-US" altLang="fr-FR">
              <a:solidFill>
                <a:srgbClr val="CCCCCC"/>
              </a:solidFill>
              <a:latin typeface="Arial" panose="020B0604020202020204" pitchFamily="34" charset="0"/>
            </a:endParaRPr>
          </a:p>
        </p:txBody>
      </p:sp>
      <p:sp>
        <p:nvSpPr>
          <p:cNvPr id="9" name="Rectangle 8"/>
          <p:cNvSpPr/>
          <p:nvPr/>
        </p:nvSpPr>
        <p:spPr>
          <a:xfrm>
            <a:off x="1344266" y="836712"/>
            <a:ext cx="8712968" cy="1600438"/>
          </a:xfrm>
          <a:prstGeom prst="rect">
            <a:avLst/>
          </a:prstGeom>
        </p:spPr>
        <p:txBody>
          <a:bodyPr wrap="square">
            <a:spAutoFit/>
          </a:bodyPr>
          <a:lstStyle/>
          <a:p>
            <a:pPr algn="ctr"/>
            <a:r>
              <a:rPr lang="fr-FR" altLang="fr-FR"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1. Autonomie</a:t>
            </a:r>
            <a:r>
              <a:rPr lang="fr-FR" altLang="fr-FR"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de</a:t>
            </a:r>
            <a:r>
              <a:rPr lang="fr-FR" altLang="fr-FR" sz="6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r-FR" altLang="fr-FR"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l’établissement</a:t>
            </a: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264146" y="1700808"/>
            <a:ext cx="11610576" cy="3240360"/>
          </a:xfrm>
        </p:spPr>
        <p:txBody>
          <a:bodyPr/>
          <a:lstStyle/>
          <a:p>
            <a:pPr>
              <a:lnSpc>
                <a:spcPct val="150000"/>
              </a:lnSpc>
            </a:pPr>
            <a:r>
              <a:rPr lang="fr-FR" sz="2400" dirty="0"/>
              <a:t>-   PE en collège : </a:t>
            </a:r>
            <a:r>
              <a:rPr lang="fr-FR" sz="2400" dirty="0" err="1"/>
              <a:t>un.e</a:t>
            </a:r>
            <a:r>
              <a:rPr lang="fr-FR" sz="2400" dirty="0"/>
              <a:t> </a:t>
            </a:r>
            <a:r>
              <a:rPr lang="fr-FR" sz="2400" dirty="0" err="1"/>
              <a:t>professeur.e</a:t>
            </a:r>
            <a:r>
              <a:rPr lang="fr-FR" sz="2400" dirty="0"/>
              <a:t> supplémentaire</a:t>
            </a:r>
          </a:p>
          <a:p>
            <a:pPr>
              <a:lnSpc>
                <a:spcPct val="150000"/>
              </a:lnSpc>
              <a:buFontTx/>
              <a:buChar char="-"/>
            </a:pPr>
            <a:r>
              <a:rPr lang="fr-FR" sz="2400" dirty="0"/>
              <a:t>dans certaines Sixième tremplin, des professeurs de collège assurent des cours en primaire tandis que le PE est occupé au collège !</a:t>
            </a:r>
          </a:p>
          <a:p>
            <a:pPr>
              <a:lnSpc>
                <a:spcPct val="150000"/>
              </a:lnSpc>
              <a:buFontTx/>
              <a:buChar char="-"/>
            </a:pPr>
            <a:r>
              <a:rPr lang="fr-FR" sz="2400" dirty="0"/>
              <a:t>Un pas vers la fusion des professeurs de collège dans le corps des PE pour former un corps des professeurs de l’école du socle.</a:t>
            </a:r>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7</a:t>
            </a:fld>
            <a:endParaRPr lang="en-US" altLang="fr-FR">
              <a:solidFill>
                <a:srgbClr val="CCCCCC"/>
              </a:solidFill>
              <a:latin typeface="Arial" panose="020B0604020202020204" pitchFamily="34" charset="0"/>
            </a:endParaRPr>
          </a:p>
        </p:txBody>
      </p:sp>
      <p:sp>
        <p:nvSpPr>
          <p:cNvPr id="9" name="Rectangle 8"/>
          <p:cNvSpPr/>
          <p:nvPr/>
        </p:nvSpPr>
        <p:spPr>
          <a:xfrm>
            <a:off x="1488282" y="404664"/>
            <a:ext cx="8712968" cy="1569660"/>
          </a:xfrm>
          <a:prstGeom prst="rect">
            <a:avLst/>
          </a:prstGeom>
        </p:spPr>
        <p:txBody>
          <a:bodyPr wrap="square">
            <a:spAutoFit/>
          </a:bodyPr>
          <a:lstStyle/>
          <a:p>
            <a:pPr algn="ctr"/>
            <a:r>
              <a:rPr lang="fr-FR" alt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Primarisation du collège</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fr-FR" altLang="fr-FR" sz="3200" b="1" dirty="0">
                <a:solidFill>
                  <a:srgbClr val="FF0000"/>
                </a:solidFill>
              </a:rPr>
              <a:t>Annonces 6</a:t>
            </a:r>
            <a:r>
              <a:rPr lang="fr-FR" altLang="fr-FR" sz="3200" b="1" baseline="30000" dirty="0">
                <a:solidFill>
                  <a:srgbClr val="FF0000"/>
                </a:solidFill>
              </a:rPr>
              <a:t>e</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Espace réservé du contenu 2">
            <a:extLst>
              <a:ext uri="{FF2B5EF4-FFF2-40B4-BE49-F238E27FC236}">
                <a16:creationId xmlns:a16="http://schemas.microsoft.com/office/drawing/2014/main" id="{1AAC613F-7BF7-28BE-2B00-4836801782AB}"/>
              </a:ext>
            </a:extLst>
          </p:cNvPr>
          <p:cNvSpPr>
            <a:spLocks noGrp="1"/>
          </p:cNvSpPr>
          <p:nvPr>
            <p:ph idx="1"/>
          </p:nvPr>
        </p:nvSpPr>
        <p:spPr>
          <a:xfrm>
            <a:off x="264146" y="1412776"/>
            <a:ext cx="11538568" cy="3240360"/>
          </a:xfrm>
        </p:spPr>
        <p:txBody>
          <a:bodyPr/>
          <a:lstStyle/>
          <a:p>
            <a:pPr algn="ctr"/>
            <a:r>
              <a:rPr lang="fr-FR" sz="2400" b="1" dirty="0">
                <a:solidFill>
                  <a:srgbClr val="FF0000"/>
                </a:solidFill>
              </a:rPr>
              <a:t>Suppression inacceptable d’une discipline (culture commune)</a:t>
            </a:r>
          </a:p>
          <a:p>
            <a:pPr algn="ctr"/>
            <a:r>
              <a:rPr lang="fr-FR" sz="2400" dirty="0"/>
              <a:t>≠ </a:t>
            </a:r>
          </a:p>
          <a:p>
            <a:pPr algn="ctr"/>
            <a:r>
              <a:rPr lang="fr-FR" sz="2400" dirty="0"/>
              <a:t>savoirs fondamentaux</a:t>
            </a:r>
          </a:p>
          <a:p>
            <a:r>
              <a:rPr lang="fr-FR" sz="2400" dirty="0"/>
              <a:t>Pourquoi la technologie? </a:t>
            </a:r>
          </a:p>
          <a:p>
            <a:r>
              <a:rPr lang="fr-FR" sz="2400" dirty="0"/>
              <a:t>Carence en professeurs de technologie (suppression du CAPET)</a:t>
            </a:r>
          </a:p>
          <a:p>
            <a:endParaRPr lang="fr-FR" sz="2400" dirty="0"/>
          </a:p>
          <a:p>
            <a:pPr marL="457200" indent="-457200">
              <a:buFont typeface="Arial" pitchFamily="34" charset="0"/>
              <a:buChar char="•"/>
            </a:pPr>
            <a:r>
              <a:rPr lang="fr-FR" sz="2400" dirty="0"/>
              <a:t>Sur un horaire globalisé de sciences et technologie: </a:t>
            </a:r>
          </a:p>
          <a:p>
            <a:r>
              <a:rPr lang="fr-FR" sz="2400" dirty="0"/>
              <a:t>l’horaire de technologie en 6</a:t>
            </a:r>
            <a:r>
              <a:rPr lang="fr-FR" sz="2400" baseline="30000" dirty="0"/>
              <a:t>e</a:t>
            </a:r>
            <a:r>
              <a:rPr lang="fr-FR" sz="2400" dirty="0"/>
              <a:t> n’est pas le même dans tous les collèges (1h, 1,33h , 1,5h)</a:t>
            </a:r>
          </a:p>
          <a:p>
            <a:pPr lvl="5">
              <a:buFont typeface="Arial" pitchFamily="34" charset="0"/>
              <a:buChar char="•"/>
            </a:pPr>
            <a:r>
              <a:rPr lang="fr-FR" sz="2400" dirty="0">
                <a:latin typeface="+mn-lt"/>
                <a:ea typeface="+mn-ea"/>
              </a:rPr>
              <a:t>Programme globalisé de sciences et technologie en cycle 3:</a:t>
            </a:r>
          </a:p>
          <a:p>
            <a:pPr lvl="6">
              <a:buFontTx/>
              <a:buChar char="-"/>
            </a:pPr>
            <a:r>
              <a:rPr lang="fr-FR" sz="2400" dirty="0">
                <a:latin typeface="+mn-lt"/>
                <a:ea typeface="+mn-ea"/>
              </a:rPr>
              <a:t>À modifier (CSP)</a:t>
            </a:r>
          </a:p>
          <a:p>
            <a:pPr lvl="6">
              <a:buFontTx/>
              <a:buChar char="-"/>
            </a:pPr>
            <a:r>
              <a:rPr lang="fr-FR" sz="2400" dirty="0">
                <a:latin typeface="+mn-lt"/>
                <a:ea typeface="+mn-ea"/>
              </a:rPr>
              <a:t>A compenser en partie par les autres disciplines</a:t>
            </a:r>
          </a:p>
          <a:p>
            <a:endParaRPr lang="fr-FR" sz="2400" dirty="0"/>
          </a:p>
          <a:p>
            <a:endParaRPr lang="fr-FR" sz="2400" dirty="0"/>
          </a:p>
          <a:p>
            <a:endParaRPr lang="fr-FR" sz="2400" dirty="0"/>
          </a:p>
          <a:p>
            <a:endParaRPr lang="fr-FR" altLang="fr-FR" sz="1800" dirty="0"/>
          </a:p>
        </p:txBody>
      </p:sp>
      <p:sp>
        <p:nvSpPr>
          <p:cNvPr id="4" name="Espace réservé du numéro de diapositive 3">
            <a:extLst>
              <a:ext uri="{FF2B5EF4-FFF2-40B4-BE49-F238E27FC236}">
                <a16:creationId xmlns:a16="http://schemas.microsoft.com/office/drawing/2014/main" id="{14A8D069-6738-206C-D798-6003925001B5}"/>
              </a:ext>
            </a:extLst>
          </p:cNvPr>
          <p:cNvSpPr>
            <a:spLocks noGrp="1"/>
          </p:cNvSpPr>
          <p:nvPr>
            <p:ph type="sldNum" sz="quarter" idx="10"/>
          </p:nvPr>
        </p:nvSpPr>
        <p:spPr/>
        <p:txBody>
          <a:bodyPr/>
          <a:lstStyle>
            <a:lvl1pPr eaLnBrk="0" hangingPunct="0">
              <a:tabLst>
                <a:tab pos="449263" algn="l"/>
              </a:tabLst>
              <a:defRPr>
                <a:solidFill>
                  <a:schemeClr val="bg1"/>
                </a:solidFill>
                <a:latin typeface="Calibri" panose="020F0502020204030204" pitchFamily="34" charset="0"/>
                <a:ea typeface="Microsoft YaHei" panose="020B0503020204020204" pitchFamily="34" charset="-122"/>
              </a:defRPr>
            </a:lvl1pPr>
            <a:lvl2pPr eaLnBrk="0" hangingPunct="0">
              <a:tabLst>
                <a:tab pos="449263" algn="l"/>
              </a:tabLst>
              <a:defRPr>
                <a:solidFill>
                  <a:schemeClr val="bg1"/>
                </a:solidFill>
                <a:latin typeface="Calibri" panose="020F0502020204030204" pitchFamily="34" charset="0"/>
                <a:ea typeface="Microsoft YaHei" panose="020B0503020204020204" pitchFamily="34" charset="-122"/>
              </a:defRPr>
            </a:lvl2pPr>
            <a:lvl3pPr eaLnBrk="0" hangingPunct="0">
              <a:tabLst>
                <a:tab pos="449263" algn="l"/>
              </a:tabLst>
              <a:defRPr>
                <a:solidFill>
                  <a:schemeClr val="bg1"/>
                </a:solidFill>
                <a:latin typeface="Calibri" panose="020F0502020204030204" pitchFamily="34" charset="0"/>
                <a:ea typeface="Microsoft YaHei" panose="020B0503020204020204" pitchFamily="34" charset="-122"/>
              </a:defRPr>
            </a:lvl3pPr>
            <a:lvl4pPr eaLnBrk="0" hangingPunct="0">
              <a:tabLst>
                <a:tab pos="449263" algn="l"/>
              </a:tabLst>
              <a:defRPr>
                <a:solidFill>
                  <a:schemeClr val="bg1"/>
                </a:solidFill>
                <a:latin typeface="Calibri" panose="020F0502020204030204" pitchFamily="34" charset="0"/>
                <a:ea typeface="Microsoft YaHei" panose="020B0503020204020204" pitchFamily="34" charset="-122"/>
              </a:defRPr>
            </a:lvl4pPr>
            <a:lvl5pPr eaLnBrk="0" hangingPunct="0">
              <a:tabLst>
                <a:tab pos="4492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49263" algn="l"/>
              </a:tabLst>
              <a:defRPr>
                <a:solidFill>
                  <a:schemeClr val="bg1"/>
                </a:solidFill>
                <a:latin typeface="Calibri" panose="020F0502020204030204" pitchFamily="34" charset="0"/>
                <a:ea typeface="Microsoft YaHei" panose="020B0503020204020204" pitchFamily="34" charset="-122"/>
              </a:defRPr>
            </a:lvl9pPr>
          </a:lstStyle>
          <a:p>
            <a:pPr eaLnBrk="1"/>
            <a:fld id="{0F5D7D50-9588-E947-AB11-EFC9AA80AC8C}" type="slidenum">
              <a:rPr lang="en-US" altLang="fr-FR">
                <a:solidFill>
                  <a:srgbClr val="CCCCCC"/>
                </a:solidFill>
                <a:latin typeface="Arial" panose="020B0604020202020204" pitchFamily="34" charset="0"/>
              </a:rPr>
              <a:pPr eaLnBrk="1"/>
              <a:t>8</a:t>
            </a:fld>
            <a:endParaRPr lang="en-US" altLang="fr-FR">
              <a:solidFill>
                <a:srgbClr val="CCCCCC"/>
              </a:solidFill>
              <a:latin typeface="Arial" panose="020B0604020202020204" pitchFamily="34" charset="0"/>
            </a:endParaRPr>
          </a:p>
        </p:txBody>
      </p:sp>
      <p:sp>
        <p:nvSpPr>
          <p:cNvPr id="9" name="Rectangle 8"/>
          <p:cNvSpPr/>
          <p:nvPr/>
        </p:nvSpPr>
        <p:spPr>
          <a:xfrm>
            <a:off x="1632298" y="260648"/>
            <a:ext cx="8712968" cy="1569660"/>
          </a:xfrm>
          <a:prstGeom prst="rect">
            <a:avLst/>
          </a:prstGeom>
        </p:spPr>
        <p:txBody>
          <a:bodyPr wrap="square">
            <a:spAutoFit/>
          </a:bodyPr>
          <a:lstStyle/>
          <a:p>
            <a:pPr algn="ctr"/>
            <a:r>
              <a:rPr lang="fr-FR" alt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Primarisation du collège</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fr-FR" altLang="fr-FR" sz="3200" b="1" dirty="0">
                <a:solidFill>
                  <a:srgbClr val="FF0000"/>
                </a:solidFill>
              </a:rPr>
              <a:t>Annonces 6</a:t>
            </a:r>
            <a:r>
              <a:rPr lang="fr-FR" altLang="fr-FR" sz="3200" b="1" baseline="30000" dirty="0">
                <a:solidFill>
                  <a:srgbClr val="FF0000"/>
                </a:solidFill>
              </a:rPr>
              <a:t>e</a:t>
            </a:r>
            <a:endParaRPr lang="fr-FR" altLang="fr-FR" sz="3200" dirty="0">
              <a:solidFill>
                <a:srgbClr val="FF0000"/>
              </a:solidFill>
            </a:endParaRPr>
          </a:p>
          <a:p>
            <a:endParaRPr lang="fr-FR" altLang="fr-FR" sz="3200" b="1" dirty="0">
              <a:solidFill>
                <a:schemeClr val="tx1"/>
              </a:solidFill>
            </a:endParaRPr>
          </a:p>
        </p:txBody>
      </p:sp>
      <p:pic>
        <p:nvPicPr>
          <p:cNvPr id="8"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64746" y="476672"/>
            <a:ext cx="5380509" cy="512763"/>
          </a:xfrm>
        </p:spPr>
        <p:txBody>
          <a:bodyPr/>
          <a:lstStyle/>
          <a:p>
            <a:r>
              <a:rPr lang="fr-FR" altLang="fr-FR" sz="2800" dirty="0">
                <a:solidFill>
                  <a:srgbClr val="FF0000"/>
                </a:solidFill>
              </a:rPr>
              <a:t>Annonces 6</a:t>
            </a:r>
            <a:r>
              <a:rPr lang="fr-FR" altLang="fr-FR" sz="2800" baseline="30000" dirty="0">
                <a:solidFill>
                  <a:srgbClr val="FF0000"/>
                </a:solidFill>
              </a:rPr>
              <a:t>e</a:t>
            </a:r>
            <a:br>
              <a:rPr lang="fr-FR" altLang="fr-FR" dirty="0">
                <a:solidFill>
                  <a:srgbClr val="FF0000"/>
                </a:solidFill>
              </a:rPr>
            </a:br>
            <a:r>
              <a:rPr lang="fr-FR" altLang="fr-FR" dirty="0">
                <a:solidFill>
                  <a:srgbClr val="FF0000"/>
                </a:solidFill>
              </a:rPr>
              <a:t>Paroles, paroles….</a:t>
            </a:r>
            <a:endParaRPr lang="fr-FR" dirty="0"/>
          </a:p>
        </p:txBody>
      </p:sp>
      <p:sp>
        <p:nvSpPr>
          <p:cNvPr id="3" name="Espace réservé du contenu 2"/>
          <p:cNvSpPr>
            <a:spLocks noGrp="1"/>
          </p:cNvSpPr>
          <p:nvPr>
            <p:ph idx="1"/>
          </p:nvPr>
        </p:nvSpPr>
        <p:spPr>
          <a:xfrm>
            <a:off x="336154" y="1268760"/>
            <a:ext cx="11521280" cy="5182641"/>
          </a:xfrm>
        </p:spPr>
        <p:txBody>
          <a:bodyPr/>
          <a:lstStyle/>
          <a:p>
            <a:r>
              <a:rPr lang="fr-FR" sz="2800" dirty="0"/>
              <a:t>- Pas de consultation des OS</a:t>
            </a:r>
          </a:p>
          <a:p>
            <a:r>
              <a:rPr lang="fr-FR" sz="2800" dirty="0"/>
              <a:t>- Annonces perlées</a:t>
            </a:r>
          </a:p>
          <a:p>
            <a:pPr>
              <a:buFontTx/>
              <a:buChar char="-"/>
            </a:pPr>
            <a:r>
              <a:rPr lang="fr-FR" sz="2800" dirty="0"/>
              <a:t>Annonces par voie de presse</a:t>
            </a:r>
          </a:p>
          <a:p>
            <a:pPr marL="342900" lvl="1" indent="-342900">
              <a:spcBef>
                <a:spcPts val="250"/>
              </a:spcBef>
              <a:buFontTx/>
              <a:buChar char="-"/>
            </a:pPr>
            <a:r>
              <a:rPr lang="fr-FR" dirty="0">
                <a:latin typeface="+mn-lt"/>
                <a:ea typeface="+mn-ea"/>
              </a:rPr>
              <a:t>Annonces à géométrie variable (période de DGH)</a:t>
            </a:r>
          </a:p>
          <a:p>
            <a:pPr marL="342900" lvl="1" indent="-342900">
              <a:spcBef>
                <a:spcPts val="250"/>
              </a:spcBef>
            </a:pPr>
            <a:r>
              <a:rPr lang="fr-FR" dirty="0">
                <a:latin typeface="+mn-lt"/>
                <a:ea typeface="+mn-ea"/>
              </a:rPr>
              <a:t>Compensation de l’heure de technologie :</a:t>
            </a:r>
          </a:p>
          <a:p>
            <a:pPr marL="342900" lvl="1" indent="-342900">
              <a:spcBef>
                <a:spcPts val="250"/>
              </a:spcBef>
              <a:buFont typeface="Arial" pitchFamily="34" charset="0"/>
              <a:buChar char="•"/>
            </a:pPr>
            <a:r>
              <a:rPr lang="fr-FR" dirty="0"/>
              <a:t>	rentrée 2024: renforcement de la technologie au C4 </a:t>
            </a:r>
          </a:p>
          <a:p>
            <a:pPr marL="1657350" lvl="4" indent="-342900">
              <a:spcBef>
                <a:spcPts val="250"/>
              </a:spcBef>
              <a:buFont typeface="Arial" pitchFamily="34" charset="0"/>
              <a:buChar char="•"/>
            </a:pPr>
            <a:r>
              <a:rPr lang="fr-FR" dirty="0"/>
              <a:t>par les professeurs de technologie </a:t>
            </a:r>
          </a:p>
          <a:p>
            <a:pPr marL="1657350" lvl="4" indent="-342900">
              <a:spcBef>
                <a:spcPts val="250"/>
              </a:spcBef>
              <a:buFont typeface="Arial" pitchFamily="34" charset="0"/>
              <a:buChar char="•"/>
            </a:pPr>
            <a:r>
              <a:rPr lang="fr-FR" dirty="0"/>
              <a:t>Par les professeurs de SVT et PC (Le Monde)</a:t>
            </a:r>
          </a:p>
          <a:p>
            <a:pPr marL="2114550" lvl="5" indent="-342900">
              <a:spcBef>
                <a:spcPts val="250"/>
              </a:spcBef>
              <a:buFont typeface="Arial" pitchFamily="34" charset="0"/>
              <a:buChar char="•"/>
            </a:pPr>
            <a:r>
              <a:rPr lang="fr-FR" sz="2800" dirty="0"/>
              <a:t>Rentrée 2023: </a:t>
            </a:r>
          </a:p>
          <a:p>
            <a:pPr marL="2114550" lvl="5" indent="-342900">
              <a:spcBef>
                <a:spcPts val="250"/>
              </a:spcBef>
            </a:pPr>
            <a:r>
              <a:rPr lang="fr-FR" sz="2800" dirty="0"/>
              <a:t>	-		</a:t>
            </a:r>
            <a:r>
              <a:rPr lang="fr-FR" dirty="0"/>
              <a:t>1h en 5e de découverte des métiers en technologie! (glissement des missions </a:t>
            </a:r>
            <a:r>
              <a:rPr lang="fr-FR" dirty="0" err="1"/>
              <a:t>PsyEn</a:t>
            </a:r>
            <a:r>
              <a:rPr lang="fr-FR" dirty="0"/>
              <a:t>)</a:t>
            </a:r>
          </a:p>
          <a:p>
            <a:pPr marL="2571750" lvl="6" indent="-342900">
              <a:spcBef>
                <a:spcPts val="250"/>
              </a:spcBef>
              <a:buFont typeface="Arial" pitchFamily="34" charset="0"/>
              <a:buChar char="•"/>
            </a:pPr>
            <a:r>
              <a:rPr lang="fr-FR" dirty="0"/>
              <a:t>Professeur de technologie intervenant en renforcement/approfondissement en 6e	et/ou en Devoirs faits</a:t>
            </a:r>
          </a:p>
          <a:p>
            <a:pPr marL="2571750" lvl="6" indent="-342900">
              <a:spcBef>
                <a:spcPts val="250"/>
              </a:spcBef>
            </a:pPr>
            <a:r>
              <a:rPr lang="fr-FR" dirty="0"/>
              <a:t>										</a:t>
            </a:r>
          </a:p>
        </p:txBody>
      </p:sp>
      <p:sp>
        <p:nvSpPr>
          <p:cNvPr id="4" name="Espace réservé du numéro de diapositive 3"/>
          <p:cNvSpPr>
            <a:spLocks noGrp="1"/>
          </p:cNvSpPr>
          <p:nvPr>
            <p:ph type="sldNum" idx="10"/>
          </p:nvPr>
        </p:nvSpPr>
        <p:spPr/>
        <p:txBody>
          <a:bodyPr/>
          <a:lstStyle/>
          <a:p>
            <a:fld id="{3545268D-E501-4149-8BC9-9B98DD52D22B}" type="slidenum">
              <a:rPr lang="en-US" altLang="fr-FR" smtClean="0"/>
              <a:pPr/>
              <a:t>9</a:t>
            </a:fld>
            <a:endParaRPr lang="en-US" altLang="fr-FR"/>
          </a:p>
        </p:txBody>
      </p:sp>
      <p:pic>
        <p:nvPicPr>
          <p:cNvPr id="6" name="Image 19" descr="logo SNES FSU (nouveau).png">
            <a:extLst>
              <a:ext uri="{FF2B5EF4-FFF2-40B4-BE49-F238E27FC236}">
                <a16:creationId xmlns:a16="http://schemas.microsoft.com/office/drawing/2014/main" id="{CD2F7DAC-4D22-838A-9649-D52AF1CA1D1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5157788"/>
            <a:ext cx="1716088"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10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alibri" charset="0"/>
            <a:ea typeface="Microsoft YaHei" charset="-122"/>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13058</TotalTime>
  <Words>1963</Words>
  <Application>Microsoft Office PowerPoint</Application>
  <PresentationFormat>Personnalisé</PresentationFormat>
  <Paragraphs>253</Paragraphs>
  <Slides>25</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Big Caslon Medium</vt:lpstr>
      <vt:lpstr>Calibri</vt:lpstr>
      <vt:lpstr>Helvetica Neue</vt:lpstr>
      <vt:lpstr>Times New Roman</vt:lpstr>
      <vt:lpstr>10_Thème Office</vt:lpstr>
      <vt:lpstr>   </vt:lpstr>
      <vt:lpstr>         « L’assaut contre l’école de la République »</vt:lpstr>
      <vt:lpstr>Présentation PowerPoint</vt:lpstr>
      <vt:lpstr>    Annonces de 6e</vt:lpstr>
      <vt:lpstr>    Annonces de 6e</vt:lpstr>
      <vt:lpstr>Annonces 6e</vt:lpstr>
      <vt:lpstr>Présentation PowerPoint</vt:lpstr>
      <vt:lpstr>Présentation PowerPoint</vt:lpstr>
      <vt:lpstr>Annonces 6e Paroles, paroles….</vt:lpstr>
      <vt:lpstr>Présentation PowerPoint</vt:lpstr>
      <vt:lpstr>Présentation PowerPoint</vt:lpstr>
      <vt:lpstr>       Annonces 6e</vt:lpstr>
      <vt:lpstr>Présentation PowerPoint</vt:lpstr>
      <vt:lpstr>Présentation PowerPoint</vt:lpstr>
      <vt:lpstr>Présentation PowerPoint</vt:lpstr>
      <vt:lpstr>Présentation PowerPoint</vt:lpstr>
      <vt:lpstr>Présentation PowerPoint</vt:lpstr>
      <vt:lpstr>      Annonces 6e: comment agir?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Résistance Pédagogique</dc:title>
  <dc:creator>Fabienne Sentex</dc:creator>
  <cp:lastModifiedBy>Henri LOSTETTE</cp:lastModifiedBy>
  <cp:revision>583</cp:revision>
  <cp:lastPrinted>1601-01-01T00:00:00Z</cp:lastPrinted>
  <dcterms:created xsi:type="dcterms:W3CDTF">2016-11-29T09:41:59Z</dcterms:created>
  <dcterms:modified xsi:type="dcterms:W3CDTF">2023-01-22T09:32:05Z</dcterms:modified>
</cp:coreProperties>
</file>