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2.xml" ContentType="application/vnd.openxmlformats-officedocument.drawingml.chartshapes+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3.xml" ContentType="application/vnd.openxmlformats-officedocument.drawingml.chartshapes+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817" r:id="rId5"/>
  </p:sldMasterIdLst>
  <p:notesMasterIdLst>
    <p:notesMasterId r:id="rId40"/>
  </p:notesMasterIdLst>
  <p:handoutMasterIdLst>
    <p:handoutMasterId r:id="rId41"/>
  </p:handoutMasterIdLst>
  <p:sldIdLst>
    <p:sldId id="334" r:id="rId6"/>
    <p:sldId id="336" r:id="rId7"/>
    <p:sldId id="515" r:id="rId8"/>
    <p:sldId id="547" r:id="rId9"/>
    <p:sldId id="557" r:id="rId10"/>
    <p:sldId id="558" r:id="rId11"/>
    <p:sldId id="559" r:id="rId12"/>
    <p:sldId id="560" r:id="rId13"/>
    <p:sldId id="561" r:id="rId14"/>
    <p:sldId id="546" r:id="rId15"/>
    <p:sldId id="545" r:id="rId16"/>
    <p:sldId id="541" r:id="rId17"/>
    <p:sldId id="542" r:id="rId18"/>
    <p:sldId id="543" r:id="rId19"/>
    <p:sldId id="544" r:id="rId20"/>
    <p:sldId id="477" r:id="rId21"/>
    <p:sldId id="562" r:id="rId22"/>
    <p:sldId id="461" r:id="rId23"/>
    <p:sldId id="462" r:id="rId24"/>
    <p:sldId id="463" r:id="rId25"/>
    <p:sldId id="464" r:id="rId26"/>
    <p:sldId id="465" r:id="rId27"/>
    <p:sldId id="466" r:id="rId28"/>
    <p:sldId id="467" r:id="rId29"/>
    <p:sldId id="468" r:id="rId30"/>
    <p:sldId id="552" r:id="rId31"/>
    <p:sldId id="553" r:id="rId32"/>
    <p:sldId id="472" r:id="rId33"/>
    <p:sldId id="482" r:id="rId34"/>
    <p:sldId id="473" r:id="rId35"/>
    <p:sldId id="474" r:id="rId36"/>
    <p:sldId id="554" r:id="rId37"/>
    <p:sldId id="555" r:id="rId38"/>
    <p:sldId id="532" r:id="rId39"/>
  </p:sldIdLst>
  <p:sldSz cx="9906000" cy="6858000" type="A4"/>
  <p:notesSz cx="6797675" cy="99822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4"/>
            <p14:sldId id="336"/>
            <p14:sldId id="515"/>
            <p14:sldId id="547"/>
            <p14:sldId id="557"/>
            <p14:sldId id="558"/>
            <p14:sldId id="559"/>
            <p14:sldId id="560"/>
            <p14:sldId id="561"/>
            <p14:sldId id="546"/>
            <p14:sldId id="545"/>
            <p14:sldId id="541"/>
            <p14:sldId id="542"/>
            <p14:sldId id="543"/>
            <p14:sldId id="544"/>
            <p14:sldId id="477"/>
            <p14:sldId id="562"/>
            <p14:sldId id="461"/>
            <p14:sldId id="462"/>
            <p14:sldId id="463"/>
            <p14:sldId id="464"/>
            <p14:sldId id="465"/>
            <p14:sldId id="466"/>
            <p14:sldId id="467"/>
            <p14:sldId id="468"/>
            <p14:sldId id="552"/>
            <p14:sldId id="553"/>
            <p14:sldId id="472"/>
            <p14:sldId id="482"/>
            <p14:sldId id="473"/>
            <p14:sldId id="474"/>
            <p14:sldId id="554"/>
            <p14:sldId id="555"/>
            <p14:sldId id="532"/>
          </p14:sldIdLst>
        </p14:section>
        <p14:section name="Section sans titre" id="{45D14017-17B0-48A6-B289-D1439B25AD48}">
          <p14:sldIdLst/>
        </p14:section>
      </p14:sectionLst>
    </p:ex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3120" userDrawn="1">
          <p15:clr>
            <a:srgbClr val="A4A3A4"/>
          </p15:clr>
        </p15:guide>
        <p15:guide id="8" pos="516" userDrawn="1">
          <p15:clr>
            <a:srgbClr val="A4A3A4"/>
          </p15:clr>
        </p15:guide>
        <p15:guide id="9" pos="5626" userDrawn="1">
          <p15:clr>
            <a:srgbClr val="A4A3A4"/>
          </p15:clr>
        </p15:guide>
        <p15:guide id="10" pos="59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ambert" initials="e" lastIdx="1" clrIdx="0">
    <p:extLst>
      <p:ext uri="{19B8F6BF-5375-455C-9EA6-DF929625EA0E}">
        <p15:presenceInfo xmlns:p15="http://schemas.microsoft.com/office/powerpoint/2012/main" userId="elambe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871"/>
    <a:srgbClr val="66FFFF"/>
    <a:srgbClr val="DDF4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p:normalViewPr>
  <p:slideViewPr>
    <p:cSldViewPr showGuides="1">
      <p:cViewPr varScale="1">
        <p:scale>
          <a:sx n="114" d="100"/>
          <a:sy n="114" d="100"/>
        </p:scale>
        <p:origin x="1230" y="102"/>
      </p:cViewPr>
      <p:guideLst>
        <p:guide orient="horz" pos="2160"/>
        <p:guide orient="horz" pos="255"/>
        <p:guide orient="horz" pos="1139"/>
        <p:guide orient="horz" pos="1095"/>
        <p:guide orient="horz" pos="4065"/>
        <p:guide orient="horz" pos="4201"/>
        <p:guide pos="3120"/>
        <p:guide pos="516"/>
        <p:guide pos="5626"/>
        <p:guide pos="592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2310"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AC-BRT-FSTLS1\Services\SAIO\SAIO-COMMUN\PASCAL%20MULLER\DOSSIERS%20SAIO-CIO\ORIENTATION\les%20chiffres%20cl&#233;s%20de%20l'orientation%20nov%202024\SAUVEGARDE%20pour%20CSA%202024\graphiques%202023.xlsx" TargetMode="External"/></Relationships>
</file>

<file path=ppt/charts/_rels/chart10.xml.rels><?xml version="1.0" encoding="UTF-8" standalone="yes"?>
<Relationships xmlns="http://schemas.openxmlformats.org/package/2006/relationships"><Relationship Id="rId3" Type="http://schemas.openxmlformats.org/officeDocument/2006/relationships/package" Target="../embeddings/Feuille_de_calcul_Microsoft_Excel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Feuille_de_calcul_Microsoft_Excel8.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csimon7\Desktop\CSA%20LE%2012%2010%202023%20%20-%20pour%2013%2010%2023\donn&#233;es%20pour%20CSA%20oct%202023%20-.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Feuille_de_calcul_Microsoft_Excel9.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Feuille_de_calcul_Microsoft_Excel10.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Feuille_de_calcul_Microsoft_Excel11.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Feuille_de_calcul_Microsoft_Excel12.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xml"/></Relationships>
</file>

<file path=ppt/charts/_rels/chart17.xml.rels><?xml version="1.0" encoding="UTF-8" standalone="yes"?>
<Relationships xmlns="http://schemas.openxmlformats.org/package/2006/relationships"><Relationship Id="rId3" Type="http://schemas.openxmlformats.org/officeDocument/2006/relationships/package" Target="../embeddings/Feuille_de_calcul_Microsoft_Excel13.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Feuille_de_calcul_Microsoft_Excel14.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Feuille_de_calcul_Microsoft_Excel15.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AC-BRT-FSTLS1\Services\SAIO\SAIO-COMMUN\PASCAL%20MULLER\DOSSIERS%20SAIO-CIO\ORIENTATION\les%20chiffres%20cl&#233;s%20de%20l'orientation%20nov%202024\SAUVEGARDE%20pour%20CSA%202024\graphiques%202023.xlsx" TargetMode="External"/></Relationships>
</file>

<file path=ppt/charts/_rels/chart20.xml.rels><?xml version="1.0" encoding="UTF-8" standalone="yes"?>
<Relationships xmlns="http://schemas.openxmlformats.org/package/2006/relationships"><Relationship Id="rId3" Type="http://schemas.openxmlformats.org/officeDocument/2006/relationships/package" Target="../embeddings/Feuille_de_calcul_Microsoft_Excel16.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2.xml"/></Relationships>
</file>

<file path=ppt/charts/_rels/chart21.xml.rels><?xml version="1.0" encoding="UTF-8" standalone="yes"?>
<Relationships xmlns="http://schemas.openxmlformats.org/package/2006/relationships"><Relationship Id="rId3" Type="http://schemas.openxmlformats.org/officeDocument/2006/relationships/package" Target="../embeddings/Feuille_de_calcul_Microsoft_Excel17.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Feuille_de_calcul_Microsoft_Excel18.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Feuille_de_calcul_Microsoft_Excel19.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Feuille_de_calcul_Microsoft_Excel2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3.xml"/></Relationships>
</file>

<file path=ppt/charts/_rels/chart25.xml.rels><?xml version="1.0" encoding="UTF-8" standalone="yes"?>
<Relationships xmlns="http://schemas.openxmlformats.org/package/2006/relationships"><Relationship Id="rId3" Type="http://schemas.openxmlformats.org/officeDocument/2006/relationships/package" Target="../embeddings/Feuille_de_calcul_Microsoft_Excel21.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elambert\AppData\Local\Temp\pid-11080\donn&#233;es%20pour%20doc%20CTA%20oct%2023.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Feuille_de_calcul_Microsoft_Excel22.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csimon7\Desktop\CSA%20LE%2012%2010%202023%20%20-%20pour%2013%2010%2023\donn&#233;es%20pour%20CSA%20oct%202023%20-.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Feuille_de_calcul_Microsoft_Excel23.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Feuille_de_calcul_Microsoft_Excel24.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Feuille_de_calcul_Microsoft_Excel25.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Feuille_de_calcul_Microsoft_Excel26.xlsx"/><Relationship Id="rId2" Type="http://schemas.microsoft.com/office/2011/relationships/chartColorStyle" Target="colors32.xml"/><Relationship Id="rId1" Type="http://schemas.microsoft.com/office/2011/relationships/chartStyle" Target="style32.xml"/></Relationships>
</file>

<file path=ppt/charts/_rels/chart4.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Feuille_de_calcul_Microsoft_Excel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Feuille_de_calcul_Microsoft_Excel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Feuille_de_calcul_Microsoft_Excel6.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00" b="1" i="0" u="none" strike="noStrike" kern="1200" spc="0" baseline="0">
                <a:solidFill>
                  <a:schemeClr val="tx1">
                    <a:lumMod val="65000"/>
                    <a:lumOff val="35000"/>
                  </a:schemeClr>
                </a:solidFill>
                <a:latin typeface="Arial Narrow" panose="020B0606020202030204" pitchFamily="34" charset="0"/>
                <a:ea typeface="+mn-ea"/>
                <a:cs typeface="+mn-cs"/>
              </a:defRPr>
            </a:pPr>
            <a:r>
              <a:rPr lang="fr-FR" sz="900" b="1">
                <a:latin typeface="Arial Narrow" panose="020B0606020202030204" pitchFamily="34" charset="0"/>
              </a:rPr>
              <a:t>Intentions et Décisions d'orientation vers la 2nde Professionnelle </a:t>
            </a:r>
          </a:p>
        </c:rich>
      </c:tx>
      <c:layout>
        <c:manualLayout>
          <c:xMode val="edge"/>
          <c:yMode val="edge"/>
          <c:x val="0.20808789870590763"/>
          <c:y val="5.6765279743305919E-2"/>
        </c:manualLayout>
      </c:layout>
      <c:overlay val="0"/>
      <c:spPr>
        <a:noFill/>
        <a:ln>
          <a:noFill/>
        </a:ln>
        <a:effectLst/>
      </c:spPr>
      <c:txPr>
        <a:bodyPr rot="0" spcFirstLastPara="1" vertOverflow="ellipsis" vert="horz" wrap="square" anchor="ctr" anchorCtr="1"/>
        <a:lstStyle/>
        <a:p>
          <a:pPr>
            <a:defRPr sz="900" b="1" i="0" u="none" strike="noStrike" kern="1200" spc="0" baseline="0">
              <a:solidFill>
                <a:schemeClr val="tx1">
                  <a:lumMod val="65000"/>
                  <a:lumOff val="35000"/>
                </a:schemeClr>
              </a:solidFill>
              <a:latin typeface="Arial Narrow" panose="020B0606020202030204" pitchFamily="34" charset="0"/>
              <a:ea typeface="+mn-ea"/>
              <a:cs typeface="+mn-cs"/>
            </a:defRPr>
          </a:pPr>
          <a:endParaRPr lang="fr-FR"/>
        </a:p>
      </c:txPr>
    </c:title>
    <c:autoTitleDeleted val="0"/>
    <c:plotArea>
      <c:layout>
        <c:manualLayout>
          <c:layoutTarget val="inner"/>
          <c:xMode val="edge"/>
          <c:yMode val="edge"/>
          <c:x val="6.6580927384076991E-2"/>
          <c:y val="0.26472222222222225"/>
          <c:w val="0.90286351706036749"/>
          <c:h val="0.5358639545056868"/>
        </c:manualLayout>
      </c:layout>
      <c:lineChart>
        <c:grouping val="standard"/>
        <c:varyColors val="0"/>
        <c:ser>
          <c:idx val="0"/>
          <c:order val="0"/>
          <c:tx>
            <c:strRef>
              <c:f>'Graph_2 2023'!$D$3</c:f>
              <c:strCache>
                <c:ptCount val="1"/>
                <c:pt idx="0">
                  <c:v>intentions</c:v>
                </c:pt>
              </c:strCache>
            </c:strRef>
          </c:tx>
          <c:spPr>
            <a:ln w="28575" cap="rnd">
              <a:solidFill>
                <a:srgbClr val="00AC8C"/>
              </a:solidFill>
              <a:round/>
            </a:ln>
            <a:effectLst/>
          </c:spPr>
          <c:marker>
            <c:symbol val="none"/>
          </c:marker>
          <c:dLbls>
            <c:dLbl>
              <c:idx val="0"/>
              <c:layout>
                <c:manualLayout>
                  <c:x val="-5.5683457977794643E-2"/>
                  <c:y val="-2.66851341852126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DD-4D27-87DE-AE68A0C74BC7}"/>
                </c:ext>
              </c:extLst>
            </c:dLbl>
            <c:dLbl>
              <c:idx val="1"/>
              <c:layout>
                <c:manualLayout>
                  <c:x val="-4.731525714097453E-2"/>
                  <c:y val="-2.66851341852126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DD-4D27-87DE-AE68A0C74BC7}"/>
                </c:ext>
              </c:extLst>
            </c:dLbl>
            <c:dLbl>
              <c:idx val="3"/>
              <c:layout>
                <c:manualLayout>
                  <c:x val="-5.0375636243850087E-2"/>
                  <c:y val="-6.7079838223239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DD-4D27-87DE-AE68A0C74BC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Narrow" panose="020B0606020202030204" pitchFamily="34" charset="0"/>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'Graph_2 2023'!$C$4:$C$7</c:f>
              <c:numCache>
                <c:formatCode>General</c:formatCode>
                <c:ptCount val="4"/>
                <c:pt idx="0">
                  <c:v>2021</c:v>
                </c:pt>
                <c:pt idx="1">
                  <c:v>2022</c:v>
                </c:pt>
                <c:pt idx="2">
                  <c:v>2023</c:v>
                </c:pt>
                <c:pt idx="3">
                  <c:v>2024</c:v>
                </c:pt>
              </c:numCache>
            </c:numRef>
          </c:cat>
          <c:val>
            <c:numRef>
              <c:f>'Graph_2 2023'!$D$4:$D$7</c:f>
              <c:numCache>
                <c:formatCode>0.0%</c:formatCode>
                <c:ptCount val="4"/>
                <c:pt idx="0">
                  <c:v>0.193</c:v>
                </c:pt>
                <c:pt idx="1">
                  <c:v>0.19900000000000001</c:v>
                </c:pt>
                <c:pt idx="2">
                  <c:v>0.20399999999999999</c:v>
                </c:pt>
                <c:pt idx="3">
                  <c:v>0.21299999999999999</c:v>
                </c:pt>
              </c:numCache>
            </c:numRef>
          </c:val>
          <c:smooth val="1"/>
          <c:extLst>
            <c:ext xmlns:c16="http://schemas.microsoft.com/office/drawing/2014/chart" uri="{C3380CC4-5D6E-409C-BE32-E72D297353CC}">
              <c16:uniqueId val="{00000003-77DD-4D27-87DE-AE68A0C74BC7}"/>
            </c:ext>
          </c:extLst>
        </c:ser>
        <c:ser>
          <c:idx val="1"/>
          <c:order val="1"/>
          <c:tx>
            <c:strRef>
              <c:f>'Graph_2 2023'!$E$3</c:f>
              <c:strCache>
                <c:ptCount val="1"/>
                <c:pt idx="0">
                  <c:v>décisions</c:v>
                </c:pt>
              </c:strCache>
            </c:strRef>
          </c:tx>
          <c:spPr>
            <a:ln w="28575" cap="rnd" cmpd="dbl">
              <a:solidFill>
                <a:srgbClr val="00AC8C"/>
              </a:solidFill>
              <a:prstDash val="sysDash"/>
              <a:round/>
            </a:ln>
            <a:effectLst/>
          </c:spPr>
          <c:marker>
            <c:symbol val="none"/>
          </c:marker>
          <c:dLbls>
            <c:dLbl>
              <c:idx val="0"/>
              <c:layout>
                <c:manualLayout>
                  <c:x val="-5.0194990808335192E-2"/>
                  <c:y val="6.3388093748008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7DD-4D27-87DE-AE68A0C74BC7}"/>
                </c:ext>
              </c:extLst>
            </c:dLbl>
            <c:dLbl>
              <c:idx val="1"/>
              <c:layout>
                <c:manualLayout>
                  <c:x val="-8.6294647951614747E-2"/>
                  <c:y val="4.7749388431117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7DD-4D27-87DE-AE68A0C74BC7}"/>
                </c:ext>
              </c:extLst>
            </c:dLbl>
            <c:dLbl>
              <c:idx val="2"/>
              <c:layout>
                <c:manualLayout>
                  <c:x val="-4.8481834507528764E-2"/>
                  <c:y val="5.44005687076251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7DD-4D27-87DE-AE68A0C74BC7}"/>
                </c:ext>
              </c:extLst>
            </c:dLbl>
            <c:dLbl>
              <c:idx val="3"/>
              <c:layout>
                <c:manualLayout>
                  <c:x val="-1.0046436503129516E-2"/>
                  <c:y val="5.49122207749796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7DD-4D27-87DE-AE68A0C74BC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Narrow" panose="020B0606020202030204" pitchFamily="34" charset="0"/>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'Graph_2 2023'!$C$4:$C$7</c:f>
              <c:numCache>
                <c:formatCode>General</c:formatCode>
                <c:ptCount val="4"/>
                <c:pt idx="0">
                  <c:v>2021</c:v>
                </c:pt>
                <c:pt idx="1">
                  <c:v>2022</c:v>
                </c:pt>
                <c:pt idx="2">
                  <c:v>2023</c:v>
                </c:pt>
                <c:pt idx="3">
                  <c:v>2024</c:v>
                </c:pt>
              </c:numCache>
            </c:numRef>
          </c:cat>
          <c:val>
            <c:numRef>
              <c:f>'Graph_2 2023'!$E$4:$E$7</c:f>
              <c:numCache>
                <c:formatCode>0.0%</c:formatCode>
                <c:ptCount val="4"/>
                <c:pt idx="0">
                  <c:v>0.27600000000000002</c:v>
                </c:pt>
                <c:pt idx="1">
                  <c:v>0.28699999999999998</c:v>
                </c:pt>
                <c:pt idx="2">
                  <c:v>0.28899999999999998</c:v>
                </c:pt>
                <c:pt idx="3">
                  <c:v>0.29699999999999999</c:v>
                </c:pt>
              </c:numCache>
            </c:numRef>
          </c:val>
          <c:smooth val="1"/>
          <c:extLst>
            <c:ext xmlns:c16="http://schemas.microsoft.com/office/drawing/2014/chart" uri="{C3380CC4-5D6E-409C-BE32-E72D297353CC}">
              <c16:uniqueId val="{00000008-77DD-4D27-87DE-AE68A0C74BC7}"/>
            </c:ext>
          </c:extLst>
        </c:ser>
        <c:dLbls>
          <c:dLblPos val="t"/>
          <c:showLegendKey val="0"/>
          <c:showVal val="1"/>
          <c:showCatName val="0"/>
          <c:showSerName val="0"/>
          <c:showPercent val="0"/>
          <c:showBubbleSize val="0"/>
        </c:dLbls>
        <c:smooth val="0"/>
        <c:axId val="184610000"/>
        <c:axId val="135609536"/>
      </c:lineChart>
      <c:catAx>
        <c:axId val="1846100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crossAx val="135609536"/>
        <c:crosses val="autoZero"/>
        <c:auto val="1"/>
        <c:lblAlgn val="ctr"/>
        <c:lblOffset val="100"/>
        <c:noMultiLvlLbl val="0"/>
      </c:catAx>
      <c:valAx>
        <c:axId val="135609536"/>
        <c:scaling>
          <c:orientation val="minMax"/>
          <c:max val="0.30000000000000004"/>
          <c:min val="0.18000000000000002"/>
        </c:scaling>
        <c:delete val="1"/>
        <c:axPos val="l"/>
        <c:majorGridlines>
          <c:spPr>
            <a:ln w="12700" cap="flat" cmpd="sng" algn="ctr">
              <a:solidFill>
                <a:schemeClr val="bg2">
                  <a:lumMod val="75000"/>
                </a:schemeClr>
              </a:solidFill>
              <a:round/>
            </a:ln>
            <a:effectLst/>
          </c:spPr>
        </c:majorGridlines>
        <c:numFmt formatCode="0%" sourceLinked="0"/>
        <c:majorTickMark val="out"/>
        <c:minorTickMark val="none"/>
        <c:tickLblPos val="nextTo"/>
        <c:crossAx val="184610000"/>
        <c:crosses val="autoZero"/>
        <c:crossBetween val="between"/>
        <c:majorUnit val="4.0000000000000008E-2"/>
      </c:valAx>
      <c:spPr>
        <a:noFill/>
        <a:ln>
          <a:noFill/>
        </a:ln>
        <a:effectLst/>
      </c:spPr>
    </c:plotArea>
    <c:legend>
      <c:legendPos val="b"/>
      <c:layout>
        <c:manualLayout>
          <c:xMode val="edge"/>
          <c:yMode val="edge"/>
          <c:x val="0.1705631216921622"/>
          <c:y val="0.89154298434894708"/>
          <c:w val="0.65887348184978989"/>
          <c:h val="7.509168896859980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12700" cap="flat" cmpd="sng" algn="ctr">
      <a:solidFill>
        <a:srgbClr val="00AC8C"/>
      </a:solidFill>
      <a:round/>
    </a:ln>
    <a:effectLst/>
  </c:spPr>
  <c:txPr>
    <a:bodyPr/>
    <a:lstStyle/>
    <a:p>
      <a:pPr>
        <a:defRPr/>
      </a:pPr>
      <a:endParaRPr lang="fr-FR"/>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'BOP 140'!$C$38</c:f>
              <c:strCache>
                <c:ptCount val="1"/>
                <c:pt idx="0">
                  <c:v>Masse salariale</c:v>
                </c:pt>
              </c:strCache>
            </c:strRef>
          </c:tx>
          <c:spPr>
            <a:ln w="28575" cap="rnd">
              <a:solidFill>
                <a:schemeClr val="accent2"/>
              </a:solidFill>
              <a:round/>
            </a:ln>
            <a:effectLst/>
          </c:spPr>
          <c:marker>
            <c:symbol val="none"/>
          </c:marker>
          <c:cat>
            <c:numRef>
              <c:f>'BOP 140'!$B$39:$B$46</c:f>
              <c:numCache>
                <c:formatCode>General</c:formatCode>
                <c:ptCount val="8"/>
                <c:pt idx="0">
                  <c:v>2017</c:v>
                </c:pt>
                <c:pt idx="1">
                  <c:v>2018</c:v>
                </c:pt>
                <c:pt idx="2">
                  <c:v>2019</c:v>
                </c:pt>
                <c:pt idx="3">
                  <c:v>2020</c:v>
                </c:pt>
                <c:pt idx="4">
                  <c:v>2021</c:v>
                </c:pt>
                <c:pt idx="5">
                  <c:v>2022</c:v>
                </c:pt>
                <c:pt idx="6">
                  <c:v>2023</c:v>
                </c:pt>
                <c:pt idx="7">
                  <c:v>2024</c:v>
                </c:pt>
              </c:numCache>
            </c:numRef>
          </c:cat>
          <c:val>
            <c:numRef>
              <c:f>'BOP 140'!$C$39:$C$46</c:f>
              <c:numCache>
                <c:formatCode>#,##0</c:formatCode>
                <c:ptCount val="8"/>
                <c:pt idx="0">
                  <c:v>767116449.23000002</c:v>
                </c:pt>
                <c:pt idx="1">
                  <c:v>778292398.55999994</c:v>
                </c:pt>
                <c:pt idx="2">
                  <c:v>792066768.45000005</c:v>
                </c:pt>
                <c:pt idx="3">
                  <c:v>808152458.29000008</c:v>
                </c:pt>
                <c:pt idx="4">
                  <c:v>820011465.75999975</c:v>
                </c:pt>
                <c:pt idx="5">
                  <c:v>845968415.41000009</c:v>
                </c:pt>
                <c:pt idx="6">
                  <c:v>877246178.17999995</c:v>
                </c:pt>
                <c:pt idx="7">
                  <c:v>906541724</c:v>
                </c:pt>
              </c:numCache>
            </c:numRef>
          </c:val>
          <c:smooth val="0"/>
          <c:extLst>
            <c:ext xmlns:c16="http://schemas.microsoft.com/office/drawing/2014/chart" uri="{C3380CC4-5D6E-409C-BE32-E72D297353CC}">
              <c16:uniqueId val="{00000000-352D-4DC6-BD5F-769DB4321882}"/>
            </c:ext>
          </c:extLst>
        </c:ser>
        <c:dLbls>
          <c:showLegendKey val="0"/>
          <c:showVal val="0"/>
          <c:showCatName val="0"/>
          <c:showSerName val="0"/>
          <c:showPercent val="0"/>
          <c:showBubbleSize val="0"/>
        </c:dLbls>
        <c:marker val="1"/>
        <c:smooth val="0"/>
        <c:axId val="610788592"/>
        <c:axId val="610794832"/>
      </c:lineChart>
      <c:lineChart>
        <c:grouping val="standard"/>
        <c:varyColors val="0"/>
        <c:ser>
          <c:idx val="1"/>
          <c:order val="1"/>
          <c:tx>
            <c:strRef>
              <c:f>'BOP 140'!$D$38</c:f>
              <c:strCache>
                <c:ptCount val="1"/>
                <c:pt idx="0">
                  <c:v>Moyens d'enseignement</c:v>
                </c:pt>
              </c:strCache>
            </c:strRef>
          </c:tx>
          <c:spPr>
            <a:ln w="28575" cap="rnd">
              <a:solidFill>
                <a:schemeClr val="accent4"/>
              </a:solidFill>
              <a:round/>
            </a:ln>
            <a:effectLst/>
          </c:spPr>
          <c:marker>
            <c:symbol val="none"/>
          </c:marker>
          <c:cat>
            <c:numRef>
              <c:f>'BOP 140'!$B$39:$B$46</c:f>
              <c:numCache>
                <c:formatCode>General</c:formatCode>
                <c:ptCount val="8"/>
                <c:pt idx="0">
                  <c:v>2017</c:v>
                </c:pt>
                <c:pt idx="1">
                  <c:v>2018</c:v>
                </c:pt>
                <c:pt idx="2">
                  <c:v>2019</c:v>
                </c:pt>
                <c:pt idx="3">
                  <c:v>2020</c:v>
                </c:pt>
                <c:pt idx="4">
                  <c:v>2021</c:v>
                </c:pt>
                <c:pt idx="5">
                  <c:v>2022</c:v>
                </c:pt>
                <c:pt idx="6">
                  <c:v>2023</c:v>
                </c:pt>
                <c:pt idx="7">
                  <c:v>2024</c:v>
                </c:pt>
              </c:numCache>
            </c:numRef>
          </c:cat>
          <c:val>
            <c:numRef>
              <c:f>'BOP 140'!$D$39:$D$46</c:f>
              <c:numCache>
                <c:formatCode>#,##0</c:formatCode>
                <c:ptCount val="8"/>
                <c:pt idx="0">
                  <c:v>11618</c:v>
                </c:pt>
                <c:pt idx="1">
                  <c:v>11536</c:v>
                </c:pt>
                <c:pt idx="2">
                  <c:v>11537</c:v>
                </c:pt>
                <c:pt idx="3">
                  <c:v>11520</c:v>
                </c:pt>
                <c:pt idx="4">
                  <c:v>11521</c:v>
                </c:pt>
                <c:pt idx="5">
                  <c:v>11535</c:v>
                </c:pt>
                <c:pt idx="6">
                  <c:v>11529</c:v>
                </c:pt>
                <c:pt idx="7">
                  <c:v>11343</c:v>
                </c:pt>
              </c:numCache>
            </c:numRef>
          </c:val>
          <c:smooth val="0"/>
          <c:extLst>
            <c:ext xmlns:c16="http://schemas.microsoft.com/office/drawing/2014/chart" uri="{C3380CC4-5D6E-409C-BE32-E72D297353CC}">
              <c16:uniqueId val="{00000001-352D-4DC6-BD5F-769DB4321882}"/>
            </c:ext>
          </c:extLst>
        </c:ser>
        <c:dLbls>
          <c:showLegendKey val="0"/>
          <c:showVal val="0"/>
          <c:showCatName val="0"/>
          <c:showSerName val="0"/>
          <c:showPercent val="0"/>
          <c:showBubbleSize val="0"/>
        </c:dLbls>
        <c:marker val="1"/>
        <c:smooth val="0"/>
        <c:axId val="610789008"/>
        <c:axId val="610786512"/>
      </c:lineChart>
      <c:catAx>
        <c:axId val="610788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10794832"/>
        <c:crosses val="autoZero"/>
        <c:auto val="1"/>
        <c:lblAlgn val="ctr"/>
        <c:lblOffset val="100"/>
        <c:noMultiLvlLbl val="0"/>
      </c:catAx>
      <c:valAx>
        <c:axId val="610794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dirty="0" smtClean="0"/>
                  <a:t>Masse salariale</a:t>
                </a:r>
                <a:endParaRPr lang="fr-FR"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10788592"/>
        <c:crosses val="autoZero"/>
        <c:crossBetween val="between"/>
        <c:dispUnits>
          <c:builtInUnit val="millions"/>
          <c:dispUnitsLbl>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Millions d'€</a:t>
                  </a:r>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dispUnitsLbl>
        </c:dispUnits>
      </c:valAx>
      <c:valAx>
        <c:axId val="610786512"/>
        <c:scaling>
          <c:orientation val="minMax"/>
          <c:min val="1100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610789008"/>
        <c:crosses val="max"/>
        <c:crossBetween val="between"/>
      </c:valAx>
      <c:catAx>
        <c:axId val="610789008"/>
        <c:scaling>
          <c:orientation val="minMax"/>
        </c:scaling>
        <c:delete val="1"/>
        <c:axPos val="b"/>
        <c:numFmt formatCode="General" sourceLinked="1"/>
        <c:majorTickMark val="out"/>
        <c:minorTickMark val="none"/>
        <c:tickLblPos val="nextTo"/>
        <c:crossAx val="61078651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636612869699796"/>
          <c:y val="0.10894825458298311"/>
          <c:w val="0.46834222846699608"/>
          <c:h val="0.73565523625105078"/>
        </c:manualLayout>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47194429377122"/>
          <c:y val="0.14285077834751647"/>
          <c:w val="0.49630698713214871"/>
          <c:h val="0.64064336681203482"/>
        </c:manualLayout>
      </c:layout>
      <c:pieChart>
        <c:varyColors val="1"/>
        <c:ser>
          <c:idx val="0"/>
          <c:order val="0"/>
          <c:tx>
            <c:strRef>
              <c:f>'BOP 140'!$B$54</c:f>
              <c:strCache>
                <c:ptCount val="1"/>
                <c:pt idx="0">
                  <c:v>montant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FE0-4F9F-896C-3C0CBA88CB5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FE0-4F9F-896C-3C0CBA88CB5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FE0-4F9F-896C-3C0CBA88CB5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FE0-4F9F-896C-3C0CBA88CB5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FE0-4F9F-896C-3C0CBA88CB5D}"/>
              </c:ext>
            </c:extLst>
          </c:dPt>
          <c:dLbls>
            <c:dLbl>
              <c:idx val="0"/>
              <c:layout>
                <c:manualLayout>
                  <c:x val="-7.2622649770940392E-2"/>
                  <c:y val="-0.2276611455236088"/>
                </c:manualLayout>
              </c:layout>
              <c:dLblPos val="bestFit"/>
              <c:showLegendKey val="1"/>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1FE0-4F9F-896C-3C0CBA88CB5D}"/>
                </c:ext>
              </c:extLst>
            </c:dLbl>
            <c:dLbl>
              <c:idx val="1"/>
              <c:layout>
                <c:manualLayout>
                  <c:x val="0.19971228687008624"/>
                  <c:y val="5.0219370336090169E-2"/>
                </c:manualLayout>
              </c:layout>
              <c:dLblPos val="bestFit"/>
              <c:showLegendKey val="1"/>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1FE0-4F9F-896C-3C0CBA88CB5D}"/>
                </c:ext>
              </c:extLst>
            </c:dLbl>
            <c:dLbl>
              <c:idx val="2"/>
              <c:layout>
                <c:manualLayout>
                  <c:x val="5.1873321264957247E-3"/>
                  <c:y val="5.3567328358496057E-2"/>
                </c:manualLayout>
              </c:layout>
              <c:dLblPos val="bestFit"/>
              <c:showLegendKey val="1"/>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1FE0-4F9F-896C-3C0CBA88CB5D}"/>
                </c:ext>
              </c:extLst>
            </c:dLbl>
            <c:dLbl>
              <c:idx val="3"/>
              <c:layout>
                <c:manualLayout>
                  <c:x val="-8.5590980087179858E-2"/>
                  <c:y val="-6.6959160448120225E-2"/>
                </c:manualLayout>
              </c:layout>
              <c:dLblPos val="bestFit"/>
              <c:showLegendKey val="1"/>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1FE0-4F9F-896C-3C0CBA88CB5D}"/>
                </c:ext>
              </c:extLst>
            </c:dLbl>
            <c:dLbl>
              <c:idx val="4"/>
              <c:layout>
                <c:manualLayout>
                  <c:x val="-1.8155662442735133E-2"/>
                  <c:y val="-0.16070198507548855"/>
                </c:manualLayout>
              </c:layout>
              <c:dLblPos val="bestFit"/>
              <c:showLegendKey val="1"/>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1FE0-4F9F-896C-3C0CBA88CB5D}"/>
                </c:ext>
              </c:extLst>
            </c:dLbl>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dk1">
                        <a:lumMod val="65000"/>
                        <a:lumOff val="35000"/>
                      </a:schemeClr>
                    </a:solidFill>
                    <a:latin typeface="+mn-lt"/>
                    <a:ea typeface="+mn-ea"/>
                    <a:cs typeface="+mn-cs"/>
                  </a:defRPr>
                </a:pPr>
                <a:endParaRPr lang="fr-FR"/>
              </a:p>
            </c:txPr>
            <c:dLblPos val="outEnd"/>
            <c:showLegendKey val="1"/>
            <c:showVal val="1"/>
            <c:showCatName val="1"/>
            <c:showSerName val="0"/>
            <c:showPercent val="0"/>
            <c:showBubbleSize val="0"/>
            <c:separator> </c:separator>
            <c:showLeaderLines val="1"/>
            <c:leaderLines>
              <c:spPr>
                <a:ln w="9525" cap="flat" cmpd="sng" algn="ctr">
                  <a:noFill/>
                  <a:round/>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'BOP 140'!$A$55:$A$59</c:f>
              <c:strCache>
                <c:ptCount val="5"/>
                <c:pt idx="0">
                  <c:v>rémunérations</c:v>
                </c:pt>
                <c:pt idx="1">
                  <c:v>indemnités</c:v>
                </c:pt>
                <c:pt idx="2">
                  <c:v>heures supplémentaires</c:v>
                </c:pt>
                <c:pt idx="3">
                  <c:v>cotisations et prestations sociales</c:v>
                </c:pt>
                <c:pt idx="4">
                  <c:v>cas pension</c:v>
                </c:pt>
              </c:strCache>
            </c:strRef>
          </c:cat>
          <c:val>
            <c:numRef>
              <c:f>'BOP 140'!$C$55:$C$59</c:f>
              <c:numCache>
                <c:formatCode>0.00%</c:formatCode>
                <c:ptCount val="5"/>
                <c:pt idx="0">
                  <c:v>0.48649073762875145</c:v>
                </c:pt>
                <c:pt idx="1">
                  <c:v>6.9761084708771778E-2</c:v>
                </c:pt>
                <c:pt idx="2">
                  <c:v>2.3860115235026956E-3</c:v>
                </c:pt>
                <c:pt idx="3">
                  <c:v>8.8361604192417731E-2</c:v>
                </c:pt>
                <c:pt idx="4">
                  <c:v>0.35300056194655638</c:v>
                </c:pt>
              </c:numCache>
            </c:numRef>
          </c:val>
          <c:extLst>
            <c:ext xmlns:c16="http://schemas.microsoft.com/office/drawing/2014/chart" uri="{C3380CC4-5D6E-409C-BE32-E72D297353CC}">
              <c16:uniqueId val="{0000000A-1FE0-4F9F-896C-3C0CBA88CB5D}"/>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'BOP 140'!$B$2</c:f>
              <c:strCache>
                <c:ptCount val="1"/>
                <c:pt idx="0">
                  <c:v>Montant de la dépense</c:v>
                </c:pt>
              </c:strCache>
            </c:strRef>
          </c:tx>
          <c:spPr>
            <a:ln w="28575" cap="rnd">
              <a:solidFill>
                <a:schemeClr val="accent1"/>
              </a:solidFill>
              <a:round/>
            </a:ln>
            <a:effectLst/>
          </c:spPr>
          <c:marker>
            <c:symbol val="none"/>
          </c:marker>
          <c:cat>
            <c:numRef>
              <c:f>'BOP 140'!$A$3:$A$10</c:f>
              <c:numCache>
                <c:formatCode>General</c:formatCode>
                <c:ptCount val="8"/>
                <c:pt idx="0">
                  <c:v>2017</c:v>
                </c:pt>
                <c:pt idx="1">
                  <c:v>2018</c:v>
                </c:pt>
                <c:pt idx="2">
                  <c:v>2019</c:v>
                </c:pt>
                <c:pt idx="3">
                  <c:v>2020</c:v>
                </c:pt>
                <c:pt idx="4">
                  <c:v>2021</c:v>
                </c:pt>
                <c:pt idx="5">
                  <c:v>2002</c:v>
                </c:pt>
                <c:pt idx="6">
                  <c:v>2023</c:v>
                </c:pt>
                <c:pt idx="7">
                  <c:v>2024</c:v>
                </c:pt>
              </c:numCache>
            </c:numRef>
          </c:cat>
          <c:val>
            <c:numRef>
              <c:f>'BOP 140'!$B$3:$B$10</c:f>
              <c:numCache>
                <c:formatCode>#,##0</c:formatCode>
                <c:ptCount val="8"/>
                <c:pt idx="0">
                  <c:v>973495.80999999994</c:v>
                </c:pt>
                <c:pt idx="1">
                  <c:v>1243725.8900000001</c:v>
                </c:pt>
                <c:pt idx="2">
                  <c:v>1282522.47</c:v>
                </c:pt>
                <c:pt idx="3">
                  <c:v>1321871.43</c:v>
                </c:pt>
                <c:pt idx="4">
                  <c:v>963438.54</c:v>
                </c:pt>
                <c:pt idx="5">
                  <c:v>1269365.0999999999</c:v>
                </c:pt>
                <c:pt idx="6">
                  <c:v>3488905.2199999997</c:v>
                </c:pt>
                <c:pt idx="7">
                  <c:v>2237826</c:v>
                </c:pt>
              </c:numCache>
            </c:numRef>
          </c:val>
          <c:smooth val="0"/>
          <c:extLst>
            <c:ext xmlns:c16="http://schemas.microsoft.com/office/drawing/2014/chart" uri="{C3380CC4-5D6E-409C-BE32-E72D297353CC}">
              <c16:uniqueId val="{00000000-3643-4B64-BD09-96CB1F065D8F}"/>
            </c:ext>
          </c:extLst>
        </c:ser>
        <c:dLbls>
          <c:showLegendKey val="0"/>
          <c:showVal val="0"/>
          <c:showCatName val="0"/>
          <c:showSerName val="0"/>
          <c:showPercent val="0"/>
          <c:showBubbleSize val="0"/>
        </c:dLbls>
        <c:smooth val="0"/>
        <c:axId val="337081759"/>
        <c:axId val="337082175"/>
      </c:lineChart>
      <c:catAx>
        <c:axId val="337081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37082175"/>
        <c:crosses val="autoZero"/>
        <c:auto val="1"/>
        <c:lblAlgn val="ctr"/>
        <c:lblOffset val="100"/>
        <c:noMultiLvlLbl val="0"/>
      </c:catAx>
      <c:valAx>
        <c:axId val="3370821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37081759"/>
        <c:crosses val="autoZero"/>
        <c:crossBetween val="midCat"/>
        <c:majorUnit val="500000"/>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'BOP 141'!$D$5</c:f>
              <c:strCache>
                <c:ptCount val="1"/>
                <c:pt idx="0">
                  <c:v>Effectifs élèves</c:v>
                </c:pt>
              </c:strCache>
            </c:strRef>
          </c:tx>
          <c:spPr>
            <a:ln w="28575" cap="rnd">
              <a:solidFill>
                <a:schemeClr val="accent2"/>
              </a:solidFill>
              <a:round/>
            </a:ln>
            <a:effectLst/>
          </c:spPr>
          <c:marker>
            <c:symbol val="none"/>
          </c:marker>
          <c:cat>
            <c:numRef>
              <c:f>'BOP 141'!$B$12:$B$19</c:f>
              <c:numCache>
                <c:formatCode>General</c:formatCode>
                <c:ptCount val="8"/>
                <c:pt idx="0">
                  <c:v>2017</c:v>
                </c:pt>
                <c:pt idx="1">
                  <c:v>2018</c:v>
                </c:pt>
                <c:pt idx="2">
                  <c:v>2019</c:v>
                </c:pt>
                <c:pt idx="3">
                  <c:v>2020</c:v>
                </c:pt>
                <c:pt idx="4">
                  <c:v>2021</c:v>
                </c:pt>
                <c:pt idx="5">
                  <c:v>2022</c:v>
                </c:pt>
                <c:pt idx="6">
                  <c:v>2023</c:v>
                </c:pt>
                <c:pt idx="7">
                  <c:v>2024</c:v>
                </c:pt>
              </c:numCache>
            </c:numRef>
          </c:cat>
          <c:val>
            <c:numRef>
              <c:f>'BOP 141'!$D$12:$D$19</c:f>
              <c:numCache>
                <c:formatCode>#,##0</c:formatCode>
                <c:ptCount val="8"/>
                <c:pt idx="0">
                  <c:v>166224</c:v>
                </c:pt>
                <c:pt idx="1">
                  <c:v>166087</c:v>
                </c:pt>
                <c:pt idx="2">
                  <c:v>165301</c:v>
                </c:pt>
                <c:pt idx="3">
                  <c:v>164036</c:v>
                </c:pt>
                <c:pt idx="4">
                  <c:v>162518</c:v>
                </c:pt>
                <c:pt idx="5">
                  <c:v>162005</c:v>
                </c:pt>
                <c:pt idx="6">
                  <c:v>161405</c:v>
                </c:pt>
                <c:pt idx="7">
                  <c:v>159699</c:v>
                </c:pt>
              </c:numCache>
            </c:numRef>
          </c:val>
          <c:smooth val="0"/>
          <c:extLst>
            <c:ext xmlns:c16="http://schemas.microsoft.com/office/drawing/2014/chart" uri="{C3380CC4-5D6E-409C-BE32-E72D297353CC}">
              <c16:uniqueId val="{00000000-6A5C-4A56-962A-97D583D89403}"/>
            </c:ext>
          </c:extLst>
        </c:ser>
        <c:dLbls>
          <c:showLegendKey val="0"/>
          <c:showVal val="0"/>
          <c:showCatName val="0"/>
          <c:showSerName val="0"/>
          <c:showPercent val="0"/>
          <c:showBubbleSize val="0"/>
        </c:dLbls>
        <c:marker val="1"/>
        <c:smooth val="0"/>
        <c:axId val="610788592"/>
        <c:axId val="610794832"/>
      </c:lineChart>
      <c:lineChart>
        <c:grouping val="standard"/>
        <c:varyColors val="0"/>
        <c:ser>
          <c:idx val="1"/>
          <c:order val="1"/>
          <c:tx>
            <c:strRef>
              <c:f>'BOP 141'!$C$5</c:f>
              <c:strCache>
                <c:ptCount val="1"/>
                <c:pt idx="0">
                  <c:v>Moyens d'enseignement</c:v>
                </c:pt>
              </c:strCache>
            </c:strRef>
          </c:tx>
          <c:spPr>
            <a:ln w="28575" cap="rnd">
              <a:solidFill>
                <a:schemeClr val="accent4"/>
              </a:solidFill>
              <a:round/>
            </a:ln>
            <a:effectLst/>
          </c:spPr>
          <c:marker>
            <c:symbol val="none"/>
          </c:marker>
          <c:val>
            <c:numRef>
              <c:f>'BOP 141'!$C$12:$C$19</c:f>
              <c:numCache>
                <c:formatCode>#,##0.00</c:formatCode>
                <c:ptCount val="8"/>
                <c:pt idx="0">
                  <c:v>14420</c:v>
                </c:pt>
                <c:pt idx="1">
                  <c:v>14285.5</c:v>
                </c:pt>
                <c:pt idx="2">
                  <c:v>14149</c:v>
                </c:pt>
                <c:pt idx="3">
                  <c:v>13922.5</c:v>
                </c:pt>
                <c:pt idx="4">
                  <c:v>13794</c:v>
                </c:pt>
                <c:pt idx="5">
                  <c:v>13833</c:v>
                </c:pt>
                <c:pt idx="6">
                  <c:v>13818.75</c:v>
                </c:pt>
                <c:pt idx="7">
                  <c:v>13733.75</c:v>
                </c:pt>
              </c:numCache>
            </c:numRef>
          </c:val>
          <c:smooth val="0"/>
          <c:extLst>
            <c:ext xmlns:c16="http://schemas.microsoft.com/office/drawing/2014/chart" uri="{C3380CC4-5D6E-409C-BE32-E72D297353CC}">
              <c16:uniqueId val="{00000001-6A5C-4A56-962A-97D583D89403}"/>
            </c:ext>
          </c:extLst>
        </c:ser>
        <c:dLbls>
          <c:showLegendKey val="0"/>
          <c:showVal val="0"/>
          <c:showCatName val="0"/>
          <c:showSerName val="0"/>
          <c:showPercent val="0"/>
          <c:showBubbleSize val="0"/>
        </c:dLbls>
        <c:marker val="1"/>
        <c:smooth val="0"/>
        <c:axId val="610789008"/>
        <c:axId val="610786512"/>
      </c:lineChart>
      <c:catAx>
        <c:axId val="610788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10794832"/>
        <c:crosses val="autoZero"/>
        <c:auto val="1"/>
        <c:lblAlgn val="ctr"/>
        <c:lblOffset val="100"/>
        <c:noMultiLvlLbl val="0"/>
      </c:catAx>
      <c:valAx>
        <c:axId val="610794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dirty="0" smtClean="0"/>
                  <a:t>Effectifs</a:t>
                </a:r>
                <a:r>
                  <a:rPr lang="fr-FR" baseline="0" dirty="0" smtClean="0"/>
                  <a:t> élèves</a:t>
                </a:r>
                <a:endParaRPr lang="fr-FR"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10788592"/>
        <c:crosses val="autoZero"/>
        <c:crossBetween val="between"/>
      </c:valAx>
      <c:valAx>
        <c:axId val="610786512"/>
        <c:scaling>
          <c:orientation val="minMax"/>
          <c:max val="1500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dirty="0" smtClean="0"/>
                  <a:t>Moyen</a:t>
                </a:r>
                <a:r>
                  <a:rPr lang="fr-FR" baseline="0" dirty="0" smtClean="0"/>
                  <a:t>s d'enseignement</a:t>
                </a:r>
                <a:endParaRPr lang="fr-FR"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10789008"/>
        <c:crosses val="max"/>
        <c:crossBetween val="between"/>
      </c:valAx>
      <c:catAx>
        <c:axId val="610789008"/>
        <c:scaling>
          <c:orientation val="minMax"/>
        </c:scaling>
        <c:delete val="1"/>
        <c:axPos val="b"/>
        <c:majorTickMark val="out"/>
        <c:minorTickMark val="none"/>
        <c:tickLblPos val="nextTo"/>
        <c:crossAx val="61078651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'BOP 141'!$C$23</c:f>
              <c:strCache>
                <c:ptCount val="1"/>
                <c:pt idx="0">
                  <c:v>Masse salariale</c:v>
                </c:pt>
              </c:strCache>
            </c:strRef>
          </c:tx>
          <c:spPr>
            <a:ln w="28575" cap="rnd">
              <a:solidFill>
                <a:schemeClr val="accent2"/>
              </a:solidFill>
              <a:round/>
            </a:ln>
            <a:effectLst/>
          </c:spPr>
          <c:marker>
            <c:symbol val="none"/>
          </c:marker>
          <c:cat>
            <c:numRef>
              <c:f>'BOP 141'!$B$24:$B$31</c:f>
              <c:numCache>
                <c:formatCode>General</c:formatCode>
                <c:ptCount val="8"/>
                <c:pt idx="0">
                  <c:v>2017</c:v>
                </c:pt>
                <c:pt idx="1">
                  <c:v>2018</c:v>
                </c:pt>
                <c:pt idx="2">
                  <c:v>2019</c:v>
                </c:pt>
                <c:pt idx="3">
                  <c:v>2020</c:v>
                </c:pt>
                <c:pt idx="4">
                  <c:v>2021</c:v>
                </c:pt>
                <c:pt idx="5">
                  <c:v>2022</c:v>
                </c:pt>
                <c:pt idx="6">
                  <c:v>2023</c:v>
                </c:pt>
                <c:pt idx="7">
                  <c:v>2024</c:v>
                </c:pt>
              </c:numCache>
            </c:numRef>
          </c:cat>
          <c:val>
            <c:numRef>
              <c:f>'BOP 141'!$C$24:$C$31</c:f>
              <c:numCache>
                <c:formatCode>#,##0</c:formatCode>
                <c:ptCount val="8"/>
                <c:pt idx="0">
                  <c:v>1176893050.03</c:v>
                </c:pt>
                <c:pt idx="1">
                  <c:v>1189615982.8800001</c:v>
                </c:pt>
                <c:pt idx="2">
                  <c:v>1195675707</c:v>
                </c:pt>
                <c:pt idx="3">
                  <c:v>1202813119.3999999</c:v>
                </c:pt>
                <c:pt idx="4">
                  <c:v>1209352319.0500002</c:v>
                </c:pt>
                <c:pt idx="5">
                  <c:v>1233913664.25</c:v>
                </c:pt>
                <c:pt idx="6">
                  <c:v>1286680320.0699999</c:v>
                </c:pt>
                <c:pt idx="7">
                  <c:v>1327147010</c:v>
                </c:pt>
              </c:numCache>
            </c:numRef>
          </c:val>
          <c:smooth val="0"/>
          <c:extLst>
            <c:ext xmlns:c16="http://schemas.microsoft.com/office/drawing/2014/chart" uri="{C3380CC4-5D6E-409C-BE32-E72D297353CC}">
              <c16:uniqueId val="{00000000-6261-4D48-A51A-1983AC984302}"/>
            </c:ext>
          </c:extLst>
        </c:ser>
        <c:dLbls>
          <c:showLegendKey val="0"/>
          <c:showVal val="0"/>
          <c:showCatName val="0"/>
          <c:showSerName val="0"/>
          <c:showPercent val="0"/>
          <c:showBubbleSize val="0"/>
        </c:dLbls>
        <c:marker val="1"/>
        <c:smooth val="0"/>
        <c:axId val="610788592"/>
        <c:axId val="610794832"/>
      </c:lineChart>
      <c:lineChart>
        <c:grouping val="standard"/>
        <c:varyColors val="0"/>
        <c:ser>
          <c:idx val="1"/>
          <c:order val="1"/>
          <c:tx>
            <c:strRef>
              <c:f>'BOP 141'!$D$23</c:f>
              <c:strCache>
                <c:ptCount val="1"/>
                <c:pt idx="0">
                  <c:v>Moyens d'enseignement</c:v>
                </c:pt>
              </c:strCache>
            </c:strRef>
          </c:tx>
          <c:spPr>
            <a:ln w="28575" cap="rnd">
              <a:solidFill>
                <a:schemeClr val="accent4"/>
              </a:solidFill>
              <a:round/>
            </a:ln>
            <a:effectLst/>
          </c:spPr>
          <c:marker>
            <c:symbol val="none"/>
          </c:marker>
          <c:cat>
            <c:numRef>
              <c:f>'BOP 141'!$B$24:$B$31</c:f>
              <c:numCache>
                <c:formatCode>General</c:formatCode>
                <c:ptCount val="8"/>
                <c:pt idx="0">
                  <c:v>2017</c:v>
                </c:pt>
                <c:pt idx="1">
                  <c:v>2018</c:v>
                </c:pt>
                <c:pt idx="2">
                  <c:v>2019</c:v>
                </c:pt>
                <c:pt idx="3">
                  <c:v>2020</c:v>
                </c:pt>
                <c:pt idx="4">
                  <c:v>2021</c:v>
                </c:pt>
                <c:pt idx="5">
                  <c:v>2022</c:v>
                </c:pt>
                <c:pt idx="6">
                  <c:v>2023</c:v>
                </c:pt>
                <c:pt idx="7">
                  <c:v>2024</c:v>
                </c:pt>
              </c:numCache>
            </c:numRef>
          </c:cat>
          <c:val>
            <c:numRef>
              <c:f>'BOP 141'!$D$24:$D$31</c:f>
              <c:numCache>
                <c:formatCode>#,##0</c:formatCode>
                <c:ptCount val="8"/>
                <c:pt idx="0">
                  <c:v>14420</c:v>
                </c:pt>
                <c:pt idx="1">
                  <c:v>14285.5</c:v>
                </c:pt>
                <c:pt idx="2">
                  <c:v>14149</c:v>
                </c:pt>
                <c:pt idx="3">
                  <c:v>13922.5</c:v>
                </c:pt>
                <c:pt idx="4">
                  <c:v>13794</c:v>
                </c:pt>
                <c:pt idx="5">
                  <c:v>13833</c:v>
                </c:pt>
                <c:pt idx="6" formatCode="#,##0.00">
                  <c:v>13818.75</c:v>
                </c:pt>
                <c:pt idx="7" formatCode="#,##0.00">
                  <c:v>13733.75</c:v>
                </c:pt>
              </c:numCache>
            </c:numRef>
          </c:val>
          <c:smooth val="0"/>
          <c:extLst>
            <c:ext xmlns:c16="http://schemas.microsoft.com/office/drawing/2014/chart" uri="{C3380CC4-5D6E-409C-BE32-E72D297353CC}">
              <c16:uniqueId val="{00000001-6261-4D48-A51A-1983AC984302}"/>
            </c:ext>
          </c:extLst>
        </c:ser>
        <c:dLbls>
          <c:showLegendKey val="0"/>
          <c:showVal val="0"/>
          <c:showCatName val="0"/>
          <c:showSerName val="0"/>
          <c:showPercent val="0"/>
          <c:showBubbleSize val="0"/>
        </c:dLbls>
        <c:marker val="1"/>
        <c:smooth val="0"/>
        <c:axId val="610789008"/>
        <c:axId val="610786512"/>
      </c:lineChart>
      <c:catAx>
        <c:axId val="610788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10794832"/>
        <c:crosses val="autoZero"/>
        <c:auto val="1"/>
        <c:lblAlgn val="ctr"/>
        <c:lblOffset val="100"/>
        <c:noMultiLvlLbl val="0"/>
      </c:catAx>
      <c:valAx>
        <c:axId val="610794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dirty="0" smtClean="0"/>
                  <a:t>Masse salariale</a:t>
                </a:r>
                <a:endParaRPr lang="fr-FR"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10788592"/>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dispUnitsLbl>
        </c:dispUnits>
      </c:valAx>
      <c:valAx>
        <c:axId val="610786512"/>
        <c:scaling>
          <c:orientation val="minMax"/>
          <c:max val="15000"/>
          <c:min val="1300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610789008"/>
        <c:crosses val="max"/>
        <c:crossBetween val="between"/>
      </c:valAx>
      <c:catAx>
        <c:axId val="610789008"/>
        <c:scaling>
          <c:orientation val="minMax"/>
        </c:scaling>
        <c:delete val="1"/>
        <c:axPos val="b"/>
        <c:numFmt formatCode="General" sourceLinked="1"/>
        <c:majorTickMark val="out"/>
        <c:minorTickMark val="none"/>
        <c:tickLblPos val="nextTo"/>
        <c:crossAx val="61078651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9323788584894"/>
          <c:y val="0.12612140317742473"/>
          <c:w val="0.56578216455481556"/>
          <c:h val="0.71665740843609971"/>
        </c:manualLayout>
      </c:layout>
      <c:pieChart>
        <c:varyColors val="1"/>
        <c:ser>
          <c:idx val="0"/>
          <c:order val="0"/>
          <c:tx>
            <c:strRef>
              <c:f>'BOP 141'!$B$47</c:f>
              <c:strCache>
                <c:ptCount val="1"/>
                <c:pt idx="0">
                  <c:v>montant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BD6-461C-A946-EDE2562471F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BD6-461C-A946-EDE2562471F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BD6-461C-A946-EDE2562471F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BD6-461C-A946-EDE2562471F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BD6-461C-A946-EDE2562471FC}"/>
              </c:ext>
            </c:extLst>
          </c:dPt>
          <c:dLbls>
            <c:dLbl>
              <c:idx val="0"/>
              <c:layout>
                <c:manualLayout>
                  <c:x val="-2.7847782994871915E-2"/>
                  <c:y val="0.10876106358552753"/>
                </c:manualLayout>
              </c:layout>
              <c:dLblPos val="bestFit"/>
              <c:showLegendKey val="1"/>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DBD6-461C-A946-EDE2562471FC}"/>
                </c:ext>
              </c:extLst>
            </c:dLbl>
            <c:dLbl>
              <c:idx val="1"/>
              <c:layout>
                <c:manualLayout>
                  <c:x val="0.12531502347692361"/>
                  <c:y val="2.0576417435099803E-2"/>
                </c:manualLayout>
              </c:layout>
              <c:dLblPos val="bestFit"/>
              <c:showLegendKey val="1"/>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DBD6-461C-A946-EDE2562471FC}"/>
                </c:ext>
              </c:extLst>
            </c:dLbl>
            <c:dLbl>
              <c:idx val="2"/>
              <c:layout>
                <c:manualLayout>
                  <c:x val="1.8565188663247922E-2"/>
                  <c:y val="4.1152834870199606E-2"/>
                </c:manualLayout>
              </c:layout>
              <c:dLblPos val="bestFit"/>
              <c:showLegendKey val="1"/>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DBD6-461C-A946-EDE2562471FC}"/>
                </c:ext>
              </c:extLst>
            </c:dLbl>
            <c:dLbl>
              <c:idx val="3"/>
              <c:layout>
                <c:manualLayout>
                  <c:x val="-3.8585442260801434E-2"/>
                  <c:y val="-5.8789764100285156E-2"/>
                </c:manualLayout>
              </c:layout>
              <c:dLblPos val="bestFit"/>
              <c:showLegendKey val="1"/>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DBD6-461C-A946-EDE2562471FC}"/>
                </c:ext>
              </c:extLst>
            </c:dLbl>
            <c:dLbl>
              <c:idx val="4"/>
              <c:layout>
                <c:manualLayout>
                  <c:x val="-1.0074538501570002E-2"/>
                  <c:y val="-9.1124134355441991E-2"/>
                </c:manualLayout>
              </c:layout>
              <c:dLblPos val="bestFit"/>
              <c:showLegendKey val="1"/>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DBD6-461C-A946-EDE2562471FC}"/>
                </c:ext>
              </c:extLst>
            </c:dLbl>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dk1">
                        <a:lumMod val="65000"/>
                        <a:lumOff val="35000"/>
                      </a:schemeClr>
                    </a:solidFill>
                    <a:latin typeface="+mn-lt"/>
                    <a:ea typeface="+mn-ea"/>
                    <a:cs typeface="+mn-cs"/>
                  </a:defRPr>
                </a:pPr>
                <a:endParaRPr lang="fr-FR"/>
              </a:p>
            </c:txPr>
            <c:dLblPos val="outEnd"/>
            <c:showLegendKey val="1"/>
            <c:showVal val="0"/>
            <c:showCatName val="1"/>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'BOP 141'!$A$48:$A$52</c:f>
              <c:strCache>
                <c:ptCount val="5"/>
                <c:pt idx="0">
                  <c:v>rémunérations</c:v>
                </c:pt>
                <c:pt idx="1">
                  <c:v>indemnités</c:v>
                </c:pt>
                <c:pt idx="2">
                  <c:v>heures supplémentaires</c:v>
                </c:pt>
                <c:pt idx="3">
                  <c:v>cotisations et prestations sociales</c:v>
                </c:pt>
                <c:pt idx="4">
                  <c:v>cas pension</c:v>
                </c:pt>
              </c:strCache>
            </c:strRef>
          </c:cat>
          <c:val>
            <c:numRef>
              <c:f>'BOP 141'!$C$48:$C$52</c:f>
              <c:numCache>
                <c:formatCode>0.00%</c:formatCode>
                <c:ptCount val="5"/>
                <c:pt idx="0">
                  <c:v>0.47298878064759381</c:v>
                </c:pt>
                <c:pt idx="1">
                  <c:v>7.9270291239250126E-2</c:v>
                </c:pt>
                <c:pt idx="2">
                  <c:v>2.8817399814659569E-2</c:v>
                </c:pt>
                <c:pt idx="3">
                  <c:v>9.5441249571891817E-2</c:v>
                </c:pt>
                <c:pt idx="4">
                  <c:v>0.32348227872660468</c:v>
                </c:pt>
              </c:numCache>
            </c:numRef>
          </c:val>
          <c:extLst>
            <c:ext xmlns:c16="http://schemas.microsoft.com/office/drawing/2014/chart" uri="{C3380CC4-5D6E-409C-BE32-E72D297353CC}">
              <c16:uniqueId val="{0000000A-DBD6-461C-A946-EDE2562471FC}"/>
            </c:ext>
          </c:extLst>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'BOP 141'!$B$2</c:f>
              <c:strCache>
                <c:ptCount val="1"/>
                <c:pt idx="0">
                  <c:v>Montant de la dépense</c:v>
                </c:pt>
              </c:strCache>
            </c:strRef>
          </c:tx>
          <c:spPr>
            <a:ln w="28575" cap="rnd">
              <a:solidFill>
                <a:schemeClr val="accent1"/>
              </a:solidFill>
              <a:round/>
            </a:ln>
            <a:effectLst/>
          </c:spPr>
          <c:marker>
            <c:symbol val="none"/>
          </c:marker>
          <c:cat>
            <c:numRef>
              <c:f>'BOP 141'!$A$3:$A$10</c:f>
              <c:numCache>
                <c:formatCode>General</c:formatCode>
                <c:ptCount val="8"/>
                <c:pt idx="0">
                  <c:v>2017</c:v>
                </c:pt>
                <c:pt idx="1">
                  <c:v>2018</c:v>
                </c:pt>
                <c:pt idx="2">
                  <c:v>2019</c:v>
                </c:pt>
                <c:pt idx="3">
                  <c:v>2020</c:v>
                </c:pt>
                <c:pt idx="4">
                  <c:v>2021</c:v>
                </c:pt>
                <c:pt idx="5">
                  <c:v>2022</c:v>
                </c:pt>
                <c:pt idx="6">
                  <c:v>2023</c:v>
                </c:pt>
                <c:pt idx="7">
                  <c:v>2024</c:v>
                </c:pt>
              </c:numCache>
            </c:numRef>
          </c:cat>
          <c:val>
            <c:numRef>
              <c:f>'BOP 141'!$B$3:$B$10</c:f>
              <c:numCache>
                <c:formatCode>#,##0</c:formatCode>
                <c:ptCount val="8"/>
                <c:pt idx="0">
                  <c:v>7087610.46</c:v>
                </c:pt>
                <c:pt idx="1">
                  <c:v>4139390.98</c:v>
                </c:pt>
                <c:pt idx="2">
                  <c:v>3271388.1100000003</c:v>
                </c:pt>
                <c:pt idx="3">
                  <c:v>2708985.9499999997</c:v>
                </c:pt>
                <c:pt idx="4">
                  <c:v>2389522.6599999997</c:v>
                </c:pt>
                <c:pt idx="5">
                  <c:v>3190639.7</c:v>
                </c:pt>
                <c:pt idx="6">
                  <c:v>5473070.3600000003</c:v>
                </c:pt>
                <c:pt idx="7">
                  <c:v>6153401</c:v>
                </c:pt>
              </c:numCache>
            </c:numRef>
          </c:val>
          <c:smooth val="0"/>
          <c:extLst>
            <c:ext xmlns:c16="http://schemas.microsoft.com/office/drawing/2014/chart" uri="{C3380CC4-5D6E-409C-BE32-E72D297353CC}">
              <c16:uniqueId val="{00000000-8F56-4D8E-976A-2F015DCCF93E}"/>
            </c:ext>
          </c:extLst>
        </c:ser>
        <c:dLbls>
          <c:showLegendKey val="0"/>
          <c:showVal val="0"/>
          <c:showCatName val="0"/>
          <c:showSerName val="0"/>
          <c:showPercent val="0"/>
          <c:showBubbleSize val="0"/>
        </c:dLbls>
        <c:smooth val="0"/>
        <c:axId val="337081759"/>
        <c:axId val="337082175"/>
      </c:lineChart>
      <c:catAx>
        <c:axId val="337081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37082175"/>
        <c:crosses val="autoZero"/>
        <c:auto val="1"/>
        <c:lblAlgn val="ctr"/>
        <c:lblOffset val="100"/>
        <c:noMultiLvlLbl val="0"/>
      </c:catAx>
      <c:valAx>
        <c:axId val="3370821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37081759"/>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00" b="1" i="0" u="none" strike="noStrike" kern="1200" spc="0" baseline="0">
                <a:solidFill>
                  <a:schemeClr val="tx1">
                    <a:lumMod val="65000"/>
                    <a:lumOff val="35000"/>
                  </a:schemeClr>
                </a:solidFill>
                <a:latin typeface="Arial Narrow" panose="020B0606020202030204" pitchFamily="34" charset="0"/>
                <a:ea typeface="+mn-ea"/>
                <a:cs typeface="+mn-cs"/>
              </a:defRPr>
            </a:pPr>
            <a:r>
              <a:rPr lang="fr-FR" sz="900" b="1" dirty="0">
                <a:latin typeface="Arial Narrow" panose="020B0606020202030204" pitchFamily="34" charset="0"/>
              </a:rPr>
              <a:t>Intentions et Décisions d'orientation vers la 2nde Professionnelle entre les filles et les garçons</a:t>
            </a:r>
          </a:p>
        </c:rich>
      </c:tx>
      <c:layout>
        <c:manualLayout>
          <c:xMode val="edge"/>
          <c:yMode val="edge"/>
          <c:x val="0.17066075046641258"/>
          <c:y val="4.1355897110340427E-2"/>
        </c:manualLayout>
      </c:layout>
      <c:overlay val="0"/>
      <c:spPr>
        <a:noFill/>
        <a:ln>
          <a:noFill/>
        </a:ln>
        <a:effectLst/>
      </c:spPr>
      <c:txPr>
        <a:bodyPr rot="0" spcFirstLastPara="1" vertOverflow="ellipsis" vert="horz" wrap="square" anchor="ctr" anchorCtr="1"/>
        <a:lstStyle/>
        <a:p>
          <a:pPr>
            <a:defRPr sz="900" b="1" i="0" u="none" strike="noStrike" kern="1200" spc="0" baseline="0">
              <a:solidFill>
                <a:schemeClr val="tx1">
                  <a:lumMod val="65000"/>
                  <a:lumOff val="35000"/>
                </a:schemeClr>
              </a:solidFill>
              <a:latin typeface="Arial Narrow" panose="020B0606020202030204" pitchFamily="34" charset="0"/>
              <a:ea typeface="+mn-ea"/>
              <a:cs typeface="+mn-cs"/>
            </a:defRPr>
          </a:pPr>
          <a:endParaRPr lang="fr-FR"/>
        </a:p>
      </c:txPr>
    </c:title>
    <c:autoTitleDeleted val="0"/>
    <c:plotArea>
      <c:layout>
        <c:manualLayout>
          <c:layoutTarget val="inner"/>
          <c:xMode val="edge"/>
          <c:yMode val="edge"/>
          <c:x val="6.6580927384076991E-2"/>
          <c:y val="0.26472222222222225"/>
          <c:w val="0.90286351706036749"/>
          <c:h val="0.5358639545056868"/>
        </c:manualLayout>
      </c:layout>
      <c:lineChart>
        <c:grouping val="standard"/>
        <c:varyColors val="0"/>
        <c:ser>
          <c:idx val="0"/>
          <c:order val="0"/>
          <c:tx>
            <c:strRef>
              <c:f>'Graph_3 2023'!$D$3</c:f>
              <c:strCache>
                <c:ptCount val="1"/>
                <c:pt idx="0">
                  <c:v>F intentions</c:v>
                </c:pt>
              </c:strCache>
            </c:strRef>
          </c:tx>
          <c:spPr>
            <a:ln w="28575" cap="rnd">
              <a:solidFill>
                <a:srgbClr val="00AC8C"/>
              </a:solidFill>
              <a:round/>
            </a:ln>
            <a:effectLst/>
          </c:spPr>
          <c:marker>
            <c:symbol val="none"/>
          </c:marker>
          <c:dLbls>
            <c:dLbl>
              <c:idx val="0"/>
              <c:layout>
                <c:manualLayout>
                  <c:x val="-5.5683457977794643E-2"/>
                  <c:y val="-2.66851341852126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725-4CFE-B51F-ADCA34592B86}"/>
                </c:ext>
              </c:extLst>
            </c:dLbl>
            <c:dLbl>
              <c:idx val="1"/>
              <c:layout>
                <c:manualLayout>
                  <c:x val="-5.2894057698854587E-2"/>
                  <c:y val="3.66295586065606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725-4CFE-B51F-ADCA34592B86}"/>
                </c:ext>
              </c:extLst>
            </c:dLbl>
            <c:dLbl>
              <c:idx val="2"/>
              <c:layout>
                <c:manualLayout>
                  <c:x val="-3.7111486130773579E-2"/>
                  <c:y val="4.30425672788258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725-4CFE-B51F-ADCA34592B86}"/>
                </c:ext>
              </c:extLst>
            </c:dLbl>
            <c:dLbl>
              <c:idx val="3"/>
              <c:layout>
                <c:manualLayout>
                  <c:x val="-3.8371166624202882E-2"/>
                  <c:y val="3.94028131052444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725-4CFE-B51F-ADCA34592B8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Narrow" panose="020B0606020202030204" pitchFamily="34" charset="0"/>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'Graph_3 2023'!$C$4:$C$7</c:f>
              <c:numCache>
                <c:formatCode>General</c:formatCode>
                <c:ptCount val="4"/>
                <c:pt idx="0">
                  <c:v>2021</c:v>
                </c:pt>
                <c:pt idx="1">
                  <c:v>2022</c:v>
                </c:pt>
                <c:pt idx="2">
                  <c:v>2023</c:v>
                </c:pt>
                <c:pt idx="3">
                  <c:v>2024</c:v>
                </c:pt>
              </c:numCache>
            </c:numRef>
          </c:cat>
          <c:val>
            <c:numRef>
              <c:f>'Graph_3 2023'!$D$4:$D$7</c:f>
              <c:numCache>
                <c:formatCode>0.0%</c:formatCode>
                <c:ptCount val="4"/>
                <c:pt idx="0">
                  <c:v>0.16200000000000001</c:v>
                </c:pt>
                <c:pt idx="1">
                  <c:v>0.17199999999999999</c:v>
                </c:pt>
                <c:pt idx="2">
                  <c:v>0.17499999999999999</c:v>
                </c:pt>
                <c:pt idx="3">
                  <c:v>0.18099999999999999</c:v>
                </c:pt>
              </c:numCache>
            </c:numRef>
          </c:val>
          <c:smooth val="1"/>
          <c:extLst>
            <c:ext xmlns:c16="http://schemas.microsoft.com/office/drawing/2014/chart" uri="{C3380CC4-5D6E-409C-BE32-E72D297353CC}">
              <c16:uniqueId val="{00000003-8725-4CFE-B51F-ADCA34592B86}"/>
            </c:ext>
          </c:extLst>
        </c:ser>
        <c:ser>
          <c:idx val="1"/>
          <c:order val="1"/>
          <c:tx>
            <c:strRef>
              <c:f>'Graph_3 2023'!$E$3</c:f>
              <c:strCache>
                <c:ptCount val="1"/>
                <c:pt idx="0">
                  <c:v>F décisions</c:v>
                </c:pt>
              </c:strCache>
            </c:strRef>
          </c:tx>
          <c:spPr>
            <a:ln w="28575" cap="rnd" cmpd="dbl">
              <a:solidFill>
                <a:srgbClr val="00AC8C"/>
              </a:solidFill>
              <a:prstDash val="sysDash"/>
              <a:round/>
            </a:ln>
            <a:effectLst/>
          </c:spPr>
          <c:marker>
            <c:symbol val="none"/>
          </c:marker>
          <c:dLbls>
            <c:dLbl>
              <c:idx val="0"/>
              <c:layout>
                <c:manualLayout>
                  <c:x val="-0.10191835433282025"/>
                  <c:y val="-5.6033825563563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725-4CFE-B51F-ADCA34592B86}"/>
                </c:ext>
              </c:extLst>
            </c:dLbl>
            <c:dLbl>
              <c:idx val="1"/>
              <c:layout>
                <c:manualLayout>
                  <c:x val="-4.4525880363104252E-2"/>
                  <c:y val="-4.0667735886587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725-4CFE-B51F-ADCA34592B86}"/>
                </c:ext>
              </c:extLst>
            </c:dLbl>
            <c:dLbl>
              <c:idx val="3"/>
              <c:layout>
                <c:manualLayout>
                  <c:x val="-3.2792424444633171E-2"/>
                  <c:y val="-5.4755860806469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725-4CFE-B51F-ADCA34592B8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Narrow" panose="020B0606020202030204" pitchFamily="34" charset="0"/>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'Graph_3 2023'!$C$4:$C$7</c:f>
              <c:numCache>
                <c:formatCode>General</c:formatCode>
                <c:ptCount val="4"/>
                <c:pt idx="0">
                  <c:v>2021</c:v>
                </c:pt>
                <c:pt idx="1">
                  <c:v>2022</c:v>
                </c:pt>
                <c:pt idx="2">
                  <c:v>2023</c:v>
                </c:pt>
                <c:pt idx="3">
                  <c:v>2024</c:v>
                </c:pt>
              </c:numCache>
            </c:numRef>
          </c:cat>
          <c:val>
            <c:numRef>
              <c:f>'Graph_3 2023'!$E$4:$E$7</c:f>
              <c:numCache>
                <c:formatCode>0.0%</c:formatCode>
                <c:ptCount val="4"/>
                <c:pt idx="0">
                  <c:v>0.23499999999999999</c:v>
                </c:pt>
                <c:pt idx="1">
                  <c:v>0.247</c:v>
                </c:pt>
                <c:pt idx="2">
                  <c:v>0.251</c:v>
                </c:pt>
                <c:pt idx="3">
                  <c:v>0.255</c:v>
                </c:pt>
              </c:numCache>
            </c:numRef>
          </c:val>
          <c:smooth val="1"/>
          <c:extLst>
            <c:ext xmlns:c16="http://schemas.microsoft.com/office/drawing/2014/chart" uri="{C3380CC4-5D6E-409C-BE32-E72D297353CC}">
              <c16:uniqueId val="{00000007-8725-4CFE-B51F-ADCA34592B86}"/>
            </c:ext>
          </c:extLst>
        </c:ser>
        <c:ser>
          <c:idx val="2"/>
          <c:order val="2"/>
          <c:tx>
            <c:strRef>
              <c:f>'Graph_3 2023'!$F$3</c:f>
              <c:strCache>
                <c:ptCount val="1"/>
                <c:pt idx="0">
                  <c:v>G intentions</c:v>
                </c:pt>
              </c:strCache>
            </c:strRef>
          </c:tx>
          <c:spPr>
            <a:ln w="28575" cap="rnd" cmpd="dbl">
              <a:solidFill>
                <a:srgbClr val="00AC8C"/>
              </a:solidFill>
              <a:prstDash val="sysDot"/>
              <a:round/>
            </a:ln>
            <a:effectLst/>
          </c:spPr>
          <c:marker>
            <c:symbol val="none"/>
          </c:marker>
          <c:dLbls>
            <c:dLbl>
              <c:idx val="0"/>
              <c:layout>
                <c:manualLayout>
                  <c:x val="-0.10848489071609414"/>
                  <c:y val="4.2255677188063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725-4CFE-B51F-ADCA34592B86}"/>
                </c:ext>
              </c:extLst>
            </c:dLbl>
            <c:dLbl>
              <c:idx val="1"/>
              <c:layout>
                <c:manualLayout>
                  <c:x val="-4.4447541402457436E-2"/>
                  <c:y val="4.24118130366405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725-4CFE-B51F-ADCA34592B86}"/>
                </c:ext>
              </c:extLst>
            </c:dLbl>
            <c:dLbl>
              <c:idx val="2"/>
              <c:layout>
                <c:manualLayout>
                  <c:x val="-6.0808629705342412E-2"/>
                  <c:y val="4.30425672788259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725-4CFE-B51F-ADCA34592B86}"/>
                </c:ext>
              </c:extLst>
            </c:dLbl>
            <c:dLbl>
              <c:idx val="3"/>
              <c:layout>
                <c:manualLayout>
                  <c:x val="-1.466419162935912E-3"/>
                  <c:y val="1.50667896970652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725-4CFE-B51F-ADCA34592B8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Narrow" panose="020B0606020202030204" pitchFamily="34" charset="0"/>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'Graph_3 2023'!$C$4:$C$7</c:f>
              <c:numCache>
                <c:formatCode>General</c:formatCode>
                <c:ptCount val="4"/>
                <c:pt idx="0">
                  <c:v>2021</c:v>
                </c:pt>
                <c:pt idx="1">
                  <c:v>2022</c:v>
                </c:pt>
                <c:pt idx="2">
                  <c:v>2023</c:v>
                </c:pt>
                <c:pt idx="3">
                  <c:v>2024</c:v>
                </c:pt>
              </c:numCache>
            </c:numRef>
          </c:cat>
          <c:val>
            <c:numRef>
              <c:f>'Graph_3 2023'!$F$4:$F$7</c:f>
              <c:numCache>
                <c:formatCode>0.0%</c:formatCode>
                <c:ptCount val="4"/>
                <c:pt idx="0">
                  <c:v>0.223</c:v>
                </c:pt>
                <c:pt idx="1">
                  <c:v>0.22600000000000001</c:v>
                </c:pt>
                <c:pt idx="2">
                  <c:v>0.23300000000000001</c:v>
                </c:pt>
                <c:pt idx="3">
                  <c:v>0.245</c:v>
                </c:pt>
              </c:numCache>
            </c:numRef>
          </c:val>
          <c:smooth val="0"/>
          <c:extLst>
            <c:ext xmlns:c16="http://schemas.microsoft.com/office/drawing/2014/chart" uri="{C3380CC4-5D6E-409C-BE32-E72D297353CC}">
              <c16:uniqueId val="{0000000B-8725-4CFE-B51F-ADCA34592B86}"/>
            </c:ext>
          </c:extLst>
        </c:ser>
        <c:ser>
          <c:idx val="3"/>
          <c:order val="3"/>
          <c:tx>
            <c:strRef>
              <c:f>'Graph_3 2023'!$G$3</c:f>
              <c:strCache>
                <c:ptCount val="1"/>
                <c:pt idx="0">
                  <c:v>G décisions</c:v>
                </c:pt>
              </c:strCache>
            </c:strRef>
          </c:tx>
          <c:spPr>
            <a:ln w="28575" cap="rnd">
              <a:solidFill>
                <a:srgbClr val="00AC8C"/>
              </a:solidFill>
              <a:prstDash val="sysDash"/>
              <a:round/>
            </a:ln>
            <a:effectLst/>
          </c:spPr>
          <c:marker>
            <c:symbol val="none"/>
          </c:marker>
          <c:dLbls>
            <c:dLbl>
              <c:idx val="0"/>
              <c:layout>
                <c:manualLayout>
                  <c:x val="-3.9756556498495139E-2"/>
                  <c:y val="-3.62377715838115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725-4CFE-B51F-ADCA34592B86}"/>
                </c:ext>
              </c:extLst>
            </c:dLbl>
            <c:dLbl>
              <c:idx val="1"/>
              <c:layout>
                <c:manualLayout>
                  <c:x val="-6.1070124619253006E-2"/>
                  <c:y val="-5.94494172633665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725-4CFE-B51F-ADCA34592B86}"/>
                </c:ext>
              </c:extLst>
            </c:dLbl>
            <c:dLbl>
              <c:idx val="3"/>
              <c:layout>
                <c:manualLayout>
                  <c:x val="-3.7583158422608579E-2"/>
                  <c:y val="-4.25631628669903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725-4CFE-B51F-ADCA34592B8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Narrow" panose="020B0606020202030204" pitchFamily="34" charset="0"/>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'Graph_3 2023'!$C$4:$C$7</c:f>
              <c:numCache>
                <c:formatCode>General</c:formatCode>
                <c:ptCount val="4"/>
                <c:pt idx="0">
                  <c:v>2021</c:v>
                </c:pt>
                <c:pt idx="1">
                  <c:v>2022</c:v>
                </c:pt>
                <c:pt idx="2">
                  <c:v>2023</c:v>
                </c:pt>
                <c:pt idx="3">
                  <c:v>2024</c:v>
                </c:pt>
              </c:numCache>
            </c:numRef>
          </c:cat>
          <c:val>
            <c:numRef>
              <c:f>'Graph_3 2023'!$G$4:$G$7</c:f>
              <c:numCache>
                <c:formatCode>0.0%</c:formatCode>
                <c:ptCount val="4"/>
                <c:pt idx="0">
                  <c:v>0.317</c:v>
                </c:pt>
                <c:pt idx="1">
                  <c:v>0.32800000000000001</c:v>
                </c:pt>
                <c:pt idx="2">
                  <c:v>0.32700000000000001</c:v>
                </c:pt>
                <c:pt idx="3">
                  <c:v>0.33900000000000002</c:v>
                </c:pt>
              </c:numCache>
            </c:numRef>
          </c:val>
          <c:smooth val="0"/>
          <c:extLst>
            <c:ext xmlns:c16="http://schemas.microsoft.com/office/drawing/2014/chart" uri="{C3380CC4-5D6E-409C-BE32-E72D297353CC}">
              <c16:uniqueId val="{0000000F-8725-4CFE-B51F-ADCA34592B86}"/>
            </c:ext>
          </c:extLst>
        </c:ser>
        <c:dLbls>
          <c:dLblPos val="t"/>
          <c:showLegendKey val="0"/>
          <c:showVal val="1"/>
          <c:showCatName val="0"/>
          <c:showSerName val="0"/>
          <c:showPercent val="0"/>
          <c:showBubbleSize val="0"/>
        </c:dLbls>
        <c:smooth val="0"/>
        <c:axId val="186646104"/>
        <c:axId val="16039312"/>
      </c:lineChart>
      <c:catAx>
        <c:axId val="1866461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crossAx val="16039312"/>
        <c:crosses val="autoZero"/>
        <c:auto val="1"/>
        <c:lblAlgn val="ctr"/>
        <c:lblOffset val="100"/>
        <c:noMultiLvlLbl val="0"/>
      </c:catAx>
      <c:valAx>
        <c:axId val="16039312"/>
        <c:scaling>
          <c:orientation val="minMax"/>
          <c:max val="0.34000000000000008"/>
          <c:min val="0.15000000000000002"/>
        </c:scaling>
        <c:delete val="1"/>
        <c:axPos val="l"/>
        <c:majorGridlines>
          <c:spPr>
            <a:ln w="12700" cap="flat" cmpd="sng" algn="ctr">
              <a:solidFill>
                <a:schemeClr val="bg2">
                  <a:lumMod val="75000"/>
                </a:schemeClr>
              </a:solidFill>
              <a:round/>
            </a:ln>
            <a:effectLst/>
          </c:spPr>
        </c:majorGridlines>
        <c:numFmt formatCode="0%" sourceLinked="0"/>
        <c:majorTickMark val="out"/>
        <c:minorTickMark val="none"/>
        <c:tickLblPos val="nextTo"/>
        <c:crossAx val="186646104"/>
        <c:crosses val="autoZero"/>
        <c:crossBetween val="between"/>
        <c:majorUnit val="4.0000000000000008E-2"/>
      </c:valAx>
      <c:spPr>
        <a:noFill/>
        <a:ln>
          <a:noFill/>
        </a:ln>
        <a:effectLst/>
      </c:spPr>
    </c:plotArea>
    <c:legend>
      <c:legendPos val="b"/>
      <c:layout>
        <c:manualLayout>
          <c:xMode val="edge"/>
          <c:yMode val="edge"/>
          <c:x val="0.11310921184473334"/>
          <c:y val="0.8768588956845258"/>
          <c:w val="0.76701069730111127"/>
          <c:h val="0.121167535885677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12700" cap="flat" cmpd="sng" algn="ctr">
      <a:solidFill>
        <a:srgbClr val="00AC8C"/>
      </a:solidFill>
      <a:round/>
    </a:ln>
    <a:effectLst/>
  </c:spPr>
  <c:txPr>
    <a:bodyPr/>
    <a:lstStyle/>
    <a:p>
      <a:pPr>
        <a:defRPr/>
      </a:pPr>
      <a:endParaRPr lang="fr-FR"/>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'BOP 214'!$C$23</c:f>
              <c:strCache>
                <c:ptCount val="1"/>
                <c:pt idx="0">
                  <c:v>Masse salariale</c:v>
                </c:pt>
              </c:strCache>
            </c:strRef>
          </c:tx>
          <c:spPr>
            <a:ln w="28575" cap="rnd">
              <a:solidFill>
                <a:schemeClr val="accent2"/>
              </a:solidFill>
              <a:round/>
            </a:ln>
            <a:effectLst/>
          </c:spPr>
          <c:marker>
            <c:symbol val="none"/>
          </c:marker>
          <c:cat>
            <c:numRef>
              <c:f>'BOP 214'!$B$24:$B$31</c:f>
              <c:numCache>
                <c:formatCode>General</c:formatCode>
                <c:ptCount val="8"/>
                <c:pt idx="0">
                  <c:v>2017</c:v>
                </c:pt>
                <c:pt idx="1">
                  <c:v>2018</c:v>
                </c:pt>
                <c:pt idx="2">
                  <c:v>2019</c:v>
                </c:pt>
                <c:pt idx="3">
                  <c:v>2020</c:v>
                </c:pt>
                <c:pt idx="4">
                  <c:v>2021</c:v>
                </c:pt>
                <c:pt idx="5">
                  <c:v>2022</c:v>
                </c:pt>
                <c:pt idx="6">
                  <c:v>2023</c:v>
                </c:pt>
                <c:pt idx="7">
                  <c:v>2024</c:v>
                </c:pt>
              </c:numCache>
            </c:numRef>
          </c:cat>
          <c:val>
            <c:numRef>
              <c:f>'BOP 214'!$C$24:$C$31</c:f>
              <c:numCache>
                <c:formatCode>#,##0</c:formatCode>
                <c:ptCount val="8"/>
                <c:pt idx="0">
                  <c:v>49192567.32</c:v>
                </c:pt>
                <c:pt idx="1">
                  <c:v>49582361.429999992</c:v>
                </c:pt>
                <c:pt idx="2">
                  <c:v>48996715.060000002</c:v>
                </c:pt>
                <c:pt idx="3">
                  <c:v>46183356.13000001</c:v>
                </c:pt>
                <c:pt idx="4">
                  <c:v>49489136.450000003</c:v>
                </c:pt>
                <c:pt idx="5">
                  <c:v>52853521.499999993</c:v>
                </c:pt>
                <c:pt idx="6">
                  <c:v>56691273.380000003</c:v>
                </c:pt>
                <c:pt idx="7">
                  <c:v>58368954</c:v>
                </c:pt>
              </c:numCache>
            </c:numRef>
          </c:val>
          <c:smooth val="0"/>
          <c:extLst>
            <c:ext xmlns:c16="http://schemas.microsoft.com/office/drawing/2014/chart" uri="{C3380CC4-5D6E-409C-BE32-E72D297353CC}">
              <c16:uniqueId val="{00000000-6261-4D48-A51A-1983AC984302}"/>
            </c:ext>
          </c:extLst>
        </c:ser>
        <c:dLbls>
          <c:showLegendKey val="0"/>
          <c:showVal val="0"/>
          <c:showCatName val="0"/>
          <c:showSerName val="0"/>
          <c:showPercent val="0"/>
          <c:showBubbleSize val="0"/>
        </c:dLbls>
        <c:marker val="1"/>
        <c:smooth val="0"/>
        <c:axId val="610788592"/>
        <c:axId val="610794832"/>
      </c:lineChart>
      <c:lineChart>
        <c:grouping val="standard"/>
        <c:varyColors val="0"/>
        <c:ser>
          <c:idx val="1"/>
          <c:order val="1"/>
          <c:tx>
            <c:strRef>
              <c:f>'BOP 214'!$D$23</c:f>
              <c:strCache>
                <c:ptCount val="1"/>
                <c:pt idx="0">
                  <c:v>Emplois</c:v>
                </c:pt>
              </c:strCache>
            </c:strRef>
          </c:tx>
          <c:spPr>
            <a:ln w="28575" cap="rnd">
              <a:solidFill>
                <a:schemeClr val="accent4"/>
              </a:solidFill>
              <a:round/>
            </a:ln>
            <a:effectLst/>
          </c:spPr>
          <c:marker>
            <c:symbol val="none"/>
          </c:marker>
          <c:cat>
            <c:numRef>
              <c:f>'BOP 214'!$B$24:$B$31</c:f>
              <c:numCache>
                <c:formatCode>General</c:formatCode>
                <c:ptCount val="8"/>
                <c:pt idx="0">
                  <c:v>2017</c:v>
                </c:pt>
                <c:pt idx="1">
                  <c:v>2018</c:v>
                </c:pt>
                <c:pt idx="2">
                  <c:v>2019</c:v>
                </c:pt>
                <c:pt idx="3">
                  <c:v>2020</c:v>
                </c:pt>
                <c:pt idx="4">
                  <c:v>2021</c:v>
                </c:pt>
                <c:pt idx="5">
                  <c:v>2022</c:v>
                </c:pt>
                <c:pt idx="6">
                  <c:v>2023</c:v>
                </c:pt>
                <c:pt idx="7">
                  <c:v>2024</c:v>
                </c:pt>
              </c:numCache>
            </c:numRef>
          </c:cat>
          <c:val>
            <c:numRef>
              <c:f>'BOP 214'!$D$24:$D$31</c:f>
              <c:numCache>
                <c:formatCode>#,##0</c:formatCode>
                <c:ptCount val="8"/>
                <c:pt idx="0">
                  <c:v>857.45</c:v>
                </c:pt>
                <c:pt idx="1">
                  <c:v>840.8900000000001</c:v>
                </c:pt>
                <c:pt idx="2">
                  <c:v>801.69</c:v>
                </c:pt>
                <c:pt idx="3">
                  <c:v>780.64</c:v>
                </c:pt>
                <c:pt idx="4">
                  <c:v>774</c:v>
                </c:pt>
                <c:pt idx="5">
                  <c:v>773.27</c:v>
                </c:pt>
                <c:pt idx="6">
                  <c:v>783.80000000000007</c:v>
                </c:pt>
                <c:pt idx="7">
                  <c:v>776.97</c:v>
                </c:pt>
              </c:numCache>
            </c:numRef>
          </c:val>
          <c:smooth val="0"/>
          <c:extLst>
            <c:ext xmlns:c16="http://schemas.microsoft.com/office/drawing/2014/chart" uri="{C3380CC4-5D6E-409C-BE32-E72D297353CC}">
              <c16:uniqueId val="{00000001-6261-4D48-A51A-1983AC984302}"/>
            </c:ext>
          </c:extLst>
        </c:ser>
        <c:dLbls>
          <c:showLegendKey val="0"/>
          <c:showVal val="0"/>
          <c:showCatName val="0"/>
          <c:showSerName val="0"/>
          <c:showPercent val="0"/>
          <c:showBubbleSize val="0"/>
        </c:dLbls>
        <c:marker val="1"/>
        <c:smooth val="0"/>
        <c:axId val="610789008"/>
        <c:axId val="610786512"/>
      </c:lineChart>
      <c:catAx>
        <c:axId val="610788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10794832"/>
        <c:crosses val="autoZero"/>
        <c:auto val="1"/>
        <c:lblAlgn val="ctr"/>
        <c:lblOffset val="100"/>
        <c:noMultiLvlLbl val="0"/>
      </c:catAx>
      <c:valAx>
        <c:axId val="610794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dirty="0" smtClean="0"/>
                  <a:t>Masse salariale</a:t>
                </a:r>
                <a:endParaRPr lang="fr-FR"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10788592"/>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dispUnitsLbl>
        </c:dispUnits>
      </c:valAx>
      <c:valAx>
        <c:axId val="610786512"/>
        <c:scaling>
          <c:orientation val="minMax"/>
          <c:max val="900"/>
          <c:min val="50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610789008"/>
        <c:crosses val="max"/>
        <c:crossBetween val="between"/>
      </c:valAx>
      <c:catAx>
        <c:axId val="610789008"/>
        <c:scaling>
          <c:orientation val="minMax"/>
        </c:scaling>
        <c:delete val="1"/>
        <c:axPos val="b"/>
        <c:numFmt formatCode="General" sourceLinked="1"/>
        <c:majorTickMark val="out"/>
        <c:minorTickMark val="none"/>
        <c:tickLblPos val="nextTo"/>
        <c:crossAx val="61078651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9323788584894"/>
          <c:y val="0.12612140317742473"/>
          <c:w val="0.56578216455481556"/>
          <c:h val="0.71665740843609971"/>
        </c:manualLayout>
      </c:layout>
      <c:pieChart>
        <c:varyColors val="1"/>
        <c:ser>
          <c:idx val="0"/>
          <c:order val="0"/>
          <c:tx>
            <c:strRef>
              <c:f>' 0214'!$B$17</c:f>
              <c:strCache>
                <c:ptCount val="1"/>
                <c:pt idx="0">
                  <c:v>montant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BD6-461C-A946-EDE2562471F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BD6-461C-A946-EDE2562471F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BD6-461C-A946-EDE2562471F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BD6-461C-A946-EDE2562471FC}"/>
              </c:ext>
            </c:extLst>
          </c:dPt>
          <c:dLbls>
            <c:dLbl>
              <c:idx val="0"/>
              <c:layout>
                <c:manualLayout>
                  <c:x val="2.5527134411965923E-2"/>
                  <c:y val="0.12639799281561304"/>
                </c:manualLayout>
              </c:layout>
              <c:dLblPos val="bestFit"/>
              <c:showLegendKey val="1"/>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DBD6-461C-A946-EDE2562471FC}"/>
                </c:ext>
              </c:extLst>
            </c:dLbl>
            <c:dLbl>
              <c:idx val="1"/>
              <c:layout>
                <c:manualLayout>
                  <c:x val="0.12531502347692361"/>
                  <c:y val="2.0576417435099803E-2"/>
                </c:manualLayout>
              </c:layout>
              <c:dLblPos val="bestFit"/>
              <c:showLegendKey val="1"/>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DBD6-461C-A946-EDE2562471FC}"/>
                </c:ext>
              </c:extLst>
            </c:dLbl>
            <c:dLbl>
              <c:idx val="2"/>
              <c:layout>
                <c:manualLayout>
                  <c:x val="0"/>
                  <c:y val="4.9971299485242274E-2"/>
                </c:manualLayout>
              </c:layout>
              <c:dLblPos val="bestFit"/>
              <c:showLegendKey val="1"/>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DBD6-461C-A946-EDE2562471FC}"/>
                </c:ext>
              </c:extLst>
            </c:dLbl>
            <c:dLbl>
              <c:idx val="3"/>
              <c:layout>
                <c:manualLayout>
                  <c:x val="-3.8585442260801434E-2"/>
                  <c:y val="-5.8789764100285156E-2"/>
                </c:manualLayout>
              </c:layout>
              <c:dLblPos val="bestFit"/>
              <c:showLegendKey val="1"/>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DBD6-461C-A946-EDE2562471FC}"/>
                </c:ext>
              </c:extLst>
            </c:dLbl>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dk1">
                        <a:lumMod val="65000"/>
                        <a:lumOff val="35000"/>
                      </a:schemeClr>
                    </a:solidFill>
                    <a:latin typeface="+mn-lt"/>
                    <a:ea typeface="+mn-ea"/>
                    <a:cs typeface="+mn-cs"/>
                  </a:defRPr>
                </a:pPr>
                <a:endParaRPr lang="fr-FR"/>
              </a:p>
            </c:txPr>
            <c:dLblPos val="outEnd"/>
            <c:showLegendKey val="1"/>
            <c:showVal val="0"/>
            <c:showCatName val="1"/>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 0214'!$A$18:$A$21</c:f>
              <c:strCache>
                <c:ptCount val="4"/>
                <c:pt idx="0">
                  <c:v>rémunérations</c:v>
                </c:pt>
                <c:pt idx="1">
                  <c:v>indemnités</c:v>
                </c:pt>
                <c:pt idx="2">
                  <c:v>cotisations et prestations sociales</c:v>
                </c:pt>
                <c:pt idx="3">
                  <c:v>cas pension</c:v>
                </c:pt>
              </c:strCache>
            </c:strRef>
          </c:cat>
          <c:val>
            <c:numRef>
              <c:f>' 0214'!$C$18:$C$21</c:f>
              <c:numCache>
                <c:formatCode>0.00%</c:formatCode>
                <c:ptCount val="4"/>
                <c:pt idx="0">
                  <c:v>0.4261019993608246</c:v>
                </c:pt>
                <c:pt idx="1">
                  <c:v>0.17262831196186931</c:v>
                </c:pt>
                <c:pt idx="2">
                  <c:v>0.12678860066603215</c:v>
                </c:pt>
                <c:pt idx="3">
                  <c:v>0.27448108801127397</c:v>
                </c:pt>
              </c:numCache>
            </c:numRef>
          </c:val>
          <c:extLst>
            <c:ext xmlns:c16="http://schemas.microsoft.com/office/drawing/2014/chart" uri="{C3380CC4-5D6E-409C-BE32-E72D297353CC}">
              <c16:uniqueId val="{0000000A-DBD6-461C-A946-EDE2562471FC}"/>
            </c:ext>
          </c:extLst>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'BOP 214'!$A$30</c:f>
              <c:strCache>
                <c:ptCount val="1"/>
                <c:pt idx="0">
                  <c:v>Années</c:v>
                </c:pt>
              </c:strCache>
            </c:strRef>
          </c:tx>
          <c:spPr>
            <a:ln w="28575" cap="rnd">
              <a:solidFill>
                <a:schemeClr val="accent1"/>
              </a:solidFill>
              <a:round/>
            </a:ln>
            <a:effectLst/>
          </c:spPr>
          <c:marker>
            <c:symbol val="none"/>
          </c:marker>
          <c:cat>
            <c:numRef>
              <c:f>'BOP 214'!$A$31:$A$38</c:f>
              <c:numCache>
                <c:formatCode>General</c:formatCode>
                <c:ptCount val="8"/>
                <c:pt idx="0">
                  <c:v>2017</c:v>
                </c:pt>
                <c:pt idx="1">
                  <c:v>2018</c:v>
                </c:pt>
                <c:pt idx="2">
                  <c:v>2019</c:v>
                </c:pt>
                <c:pt idx="3">
                  <c:v>2020</c:v>
                </c:pt>
                <c:pt idx="4">
                  <c:v>2021</c:v>
                </c:pt>
                <c:pt idx="5">
                  <c:v>2022</c:v>
                </c:pt>
                <c:pt idx="6">
                  <c:v>2023</c:v>
                </c:pt>
                <c:pt idx="7">
                  <c:v>2024</c:v>
                </c:pt>
              </c:numCache>
            </c:numRef>
          </c:cat>
          <c:val>
            <c:numRef>
              <c:f>'BOP 214'!$A$31:$A$38</c:f>
              <c:numCache>
                <c:formatCode>General</c:formatCode>
                <c:ptCount val="8"/>
                <c:pt idx="0">
                  <c:v>2017</c:v>
                </c:pt>
                <c:pt idx="1">
                  <c:v>2018</c:v>
                </c:pt>
                <c:pt idx="2">
                  <c:v>2019</c:v>
                </c:pt>
                <c:pt idx="3">
                  <c:v>2020</c:v>
                </c:pt>
                <c:pt idx="4">
                  <c:v>2021</c:v>
                </c:pt>
                <c:pt idx="5">
                  <c:v>2022</c:v>
                </c:pt>
                <c:pt idx="6">
                  <c:v>2023</c:v>
                </c:pt>
                <c:pt idx="7">
                  <c:v>2024</c:v>
                </c:pt>
              </c:numCache>
            </c:numRef>
          </c:val>
          <c:smooth val="0"/>
          <c:extLst>
            <c:ext xmlns:c16="http://schemas.microsoft.com/office/drawing/2014/chart" uri="{C3380CC4-5D6E-409C-BE32-E72D297353CC}">
              <c16:uniqueId val="{00000000-8F56-4D8E-976A-2F015DCCF93E}"/>
            </c:ext>
          </c:extLst>
        </c:ser>
        <c:ser>
          <c:idx val="1"/>
          <c:order val="1"/>
          <c:tx>
            <c:strRef>
              <c:f>'BOP 214'!$B$30</c:f>
              <c:strCache>
                <c:ptCount val="1"/>
                <c:pt idx="0">
                  <c:v>Exécution au 31 décembre</c:v>
                </c:pt>
              </c:strCache>
            </c:strRef>
          </c:tx>
          <c:spPr>
            <a:ln w="28575" cap="rnd">
              <a:solidFill>
                <a:schemeClr val="accent2"/>
              </a:solidFill>
              <a:round/>
            </a:ln>
            <a:effectLst/>
          </c:spPr>
          <c:marker>
            <c:symbol val="none"/>
          </c:marker>
          <c:cat>
            <c:numRef>
              <c:f>'BOP 214'!$A$31:$A$38</c:f>
              <c:numCache>
                <c:formatCode>General</c:formatCode>
                <c:ptCount val="8"/>
                <c:pt idx="0">
                  <c:v>2017</c:v>
                </c:pt>
                <c:pt idx="1">
                  <c:v>2018</c:v>
                </c:pt>
                <c:pt idx="2">
                  <c:v>2019</c:v>
                </c:pt>
                <c:pt idx="3">
                  <c:v>2020</c:v>
                </c:pt>
                <c:pt idx="4">
                  <c:v>2021</c:v>
                </c:pt>
                <c:pt idx="5">
                  <c:v>2022</c:v>
                </c:pt>
                <c:pt idx="6">
                  <c:v>2023</c:v>
                </c:pt>
                <c:pt idx="7">
                  <c:v>2024</c:v>
                </c:pt>
              </c:numCache>
            </c:numRef>
          </c:cat>
          <c:val>
            <c:numRef>
              <c:f>'BOP 214'!$B$31:$B$38</c:f>
              <c:numCache>
                <c:formatCode>#,##0</c:formatCode>
                <c:ptCount val="8"/>
                <c:pt idx="0">
                  <c:v>11431116</c:v>
                </c:pt>
                <c:pt idx="1">
                  <c:v>15568058</c:v>
                </c:pt>
                <c:pt idx="2">
                  <c:v>35374607</c:v>
                </c:pt>
                <c:pt idx="3">
                  <c:v>11755468</c:v>
                </c:pt>
                <c:pt idx="4">
                  <c:v>16835192</c:v>
                </c:pt>
                <c:pt idx="5">
                  <c:v>13517155.82</c:v>
                </c:pt>
                <c:pt idx="6">
                  <c:v>12815936.690000003</c:v>
                </c:pt>
                <c:pt idx="7">
                  <c:v>12113889</c:v>
                </c:pt>
              </c:numCache>
            </c:numRef>
          </c:val>
          <c:smooth val="0"/>
          <c:extLst>
            <c:ext xmlns:c16="http://schemas.microsoft.com/office/drawing/2014/chart" uri="{C3380CC4-5D6E-409C-BE32-E72D297353CC}">
              <c16:uniqueId val="{00000000-B1FD-427E-9AC5-2C35D4E2D491}"/>
            </c:ext>
          </c:extLst>
        </c:ser>
        <c:dLbls>
          <c:showLegendKey val="0"/>
          <c:showVal val="0"/>
          <c:showCatName val="0"/>
          <c:showSerName val="0"/>
          <c:showPercent val="0"/>
          <c:showBubbleSize val="0"/>
        </c:dLbls>
        <c:smooth val="0"/>
        <c:axId val="337081759"/>
        <c:axId val="337082175"/>
      </c:lineChart>
      <c:catAx>
        <c:axId val="337081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37082175"/>
        <c:crosses val="autoZero"/>
        <c:auto val="1"/>
        <c:lblAlgn val="ctr"/>
        <c:lblOffset val="100"/>
        <c:noMultiLvlLbl val="0"/>
      </c:catAx>
      <c:valAx>
        <c:axId val="337082175"/>
        <c:scaling>
          <c:orientation val="minMax"/>
          <c:max val="40000000"/>
          <c:min val="10000000"/>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37081759"/>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1"/>
          <c:tx>
            <c:strRef>
              <c:f>'BOP 230'!$C$6</c:f>
              <c:strCache>
                <c:ptCount val="1"/>
                <c:pt idx="0">
                  <c:v>Prescription MDPH</c:v>
                </c:pt>
              </c:strCache>
            </c:strRef>
          </c:tx>
          <c:spPr>
            <a:solidFill>
              <a:schemeClr val="accent3"/>
            </a:solidFill>
            <a:ln>
              <a:noFill/>
            </a:ln>
            <a:effectLst/>
          </c:spPr>
          <c:invertIfNegative val="0"/>
          <c:cat>
            <c:numRef>
              <c:f>'BOP 230'!$A$7:$A$13</c:f>
              <c:numCache>
                <c:formatCode>General</c:formatCode>
                <c:ptCount val="4"/>
                <c:pt idx="0">
                  <c:v>2021</c:v>
                </c:pt>
                <c:pt idx="1">
                  <c:v>2022</c:v>
                </c:pt>
                <c:pt idx="2">
                  <c:v>2023</c:v>
                </c:pt>
                <c:pt idx="3">
                  <c:v>2024</c:v>
                </c:pt>
              </c:numCache>
            </c:numRef>
          </c:cat>
          <c:val>
            <c:numRef>
              <c:f>'BOP 230'!$C$7:$C$13</c:f>
              <c:numCache>
                <c:formatCode>#,##0</c:formatCode>
                <c:ptCount val="4"/>
                <c:pt idx="0">
                  <c:v>13612</c:v>
                </c:pt>
                <c:pt idx="1">
                  <c:v>14267</c:v>
                </c:pt>
                <c:pt idx="2">
                  <c:v>15488</c:v>
                </c:pt>
                <c:pt idx="3">
                  <c:v>16957</c:v>
                </c:pt>
              </c:numCache>
            </c:numRef>
          </c:val>
          <c:extLst>
            <c:ext xmlns:c16="http://schemas.microsoft.com/office/drawing/2014/chart" uri="{C3380CC4-5D6E-409C-BE32-E72D297353CC}">
              <c16:uniqueId val="{00000001-244A-4C12-95C7-F790C8774413}"/>
            </c:ext>
          </c:extLst>
        </c:ser>
        <c:dLbls>
          <c:showLegendKey val="0"/>
          <c:showVal val="0"/>
          <c:showCatName val="0"/>
          <c:showSerName val="0"/>
          <c:showPercent val="0"/>
          <c:showBubbleSize val="0"/>
        </c:dLbls>
        <c:gapWidth val="150"/>
        <c:overlap val="100"/>
        <c:axId val="730427599"/>
        <c:axId val="730426767"/>
      </c:barChart>
      <c:lineChart>
        <c:grouping val="stacked"/>
        <c:varyColors val="0"/>
        <c:ser>
          <c:idx val="0"/>
          <c:order val="0"/>
          <c:tx>
            <c:strRef>
              <c:f>'BOP 230'!$B$6</c:f>
              <c:strCache>
                <c:ptCount val="1"/>
                <c:pt idx="0">
                  <c:v>ETP</c:v>
                </c:pt>
              </c:strCache>
            </c:strRef>
          </c:tx>
          <c:spPr>
            <a:ln w="57150" cap="rnd">
              <a:solidFill>
                <a:schemeClr val="accent1"/>
              </a:solidFill>
              <a:round/>
            </a:ln>
            <a:effectLst/>
          </c:spPr>
          <c:marker>
            <c:symbol val="none"/>
          </c:marker>
          <c:cat>
            <c:numRef>
              <c:f>'BOP 230'!$A$7:$A$13</c:f>
              <c:numCache>
                <c:formatCode>General</c:formatCode>
                <c:ptCount val="4"/>
                <c:pt idx="0">
                  <c:v>2021</c:v>
                </c:pt>
                <c:pt idx="1">
                  <c:v>2022</c:v>
                </c:pt>
                <c:pt idx="2">
                  <c:v>2023</c:v>
                </c:pt>
                <c:pt idx="3">
                  <c:v>2024</c:v>
                </c:pt>
              </c:numCache>
            </c:numRef>
          </c:cat>
          <c:val>
            <c:numRef>
              <c:f>'BOP 230'!$B$7:$B$13</c:f>
              <c:numCache>
                <c:formatCode>#,##0</c:formatCode>
                <c:ptCount val="4"/>
                <c:pt idx="0" formatCode="General">
                  <c:v>2622</c:v>
                </c:pt>
                <c:pt idx="1">
                  <c:v>2672</c:v>
                </c:pt>
                <c:pt idx="2">
                  <c:v>2702</c:v>
                </c:pt>
                <c:pt idx="3" formatCode="General">
                  <c:v>2756</c:v>
                </c:pt>
              </c:numCache>
            </c:numRef>
          </c:val>
          <c:smooth val="0"/>
          <c:extLst>
            <c:ext xmlns:c16="http://schemas.microsoft.com/office/drawing/2014/chart" uri="{C3380CC4-5D6E-409C-BE32-E72D297353CC}">
              <c16:uniqueId val="{00000000-244A-4C12-95C7-F790C8774413}"/>
            </c:ext>
          </c:extLst>
        </c:ser>
        <c:dLbls>
          <c:showLegendKey val="0"/>
          <c:showVal val="0"/>
          <c:showCatName val="0"/>
          <c:showSerName val="0"/>
          <c:showPercent val="0"/>
          <c:showBubbleSize val="0"/>
        </c:dLbls>
        <c:marker val="1"/>
        <c:smooth val="0"/>
        <c:axId val="730152383"/>
        <c:axId val="730154463"/>
      </c:lineChart>
      <c:catAx>
        <c:axId val="730427599"/>
        <c:scaling>
          <c:orientation val="minMax"/>
        </c:scaling>
        <c:delete val="1"/>
        <c:axPos val="b"/>
        <c:numFmt formatCode="General" sourceLinked="1"/>
        <c:majorTickMark val="out"/>
        <c:minorTickMark val="none"/>
        <c:tickLblPos val="nextTo"/>
        <c:crossAx val="730426767"/>
        <c:crosses val="autoZero"/>
        <c:auto val="1"/>
        <c:lblAlgn val="ctr"/>
        <c:lblOffset val="100"/>
        <c:noMultiLvlLbl val="0"/>
      </c:catAx>
      <c:valAx>
        <c:axId val="730426767"/>
        <c:scaling>
          <c:orientation val="minMax"/>
          <c:max val="18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30427599"/>
        <c:crosses val="autoZero"/>
        <c:crossBetween val="between"/>
      </c:valAx>
      <c:valAx>
        <c:axId val="730154463"/>
        <c:scaling>
          <c:orientation val="minMax"/>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30152383"/>
        <c:crosses val="max"/>
        <c:crossBetween val="between"/>
      </c:valAx>
      <c:catAx>
        <c:axId val="730152383"/>
        <c:scaling>
          <c:orientation val="minMax"/>
        </c:scaling>
        <c:delete val="0"/>
        <c:axPos val="t"/>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30154463"/>
        <c:crosses val="max"/>
        <c:auto val="1"/>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'BOP 230'!$B$38</c:f>
              <c:strCache>
                <c:ptCount val="1"/>
                <c:pt idx="0">
                  <c:v>2021</c:v>
                </c:pt>
              </c:strCache>
            </c:strRef>
          </c:tx>
          <c:spPr>
            <a:solidFill>
              <a:schemeClr val="accent1"/>
            </a:solidFill>
            <a:ln>
              <a:noFill/>
            </a:ln>
            <a:effectLst/>
          </c:spPr>
          <c:invertIfNegative val="0"/>
          <c:cat>
            <c:strRef>
              <c:f>'BOP 230'!$A$39:$A$43</c:f>
              <c:strCache>
                <c:ptCount val="5"/>
                <c:pt idx="0">
                  <c:v>DSDEN 54</c:v>
                </c:pt>
                <c:pt idx="1">
                  <c:v>DSDEN 55</c:v>
                </c:pt>
                <c:pt idx="2">
                  <c:v>DSDEN 57</c:v>
                </c:pt>
                <c:pt idx="3">
                  <c:v>DSDEN 88</c:v>
                </c:pt>
                <c:pt idx="4">
                  <c:v>ACADEMIE</c:v>
                </c:pt>
              </c:strCache>
            </c:strRef>
          </c:cat>
          <c:val>
            <c:numRef>
              <c:f>'BOP 230'!$B$39:$B$43</c:f>
              <c:numCache>
                <c:formatCode>0.00</c:formatCode>
                <c:ptCount val="5"/>
                <c:pt idx="0">
                  <c:v>5.3175855875469438</c:v>
                </c:pt>
                <c:pt idx="1">
                  <c:v>4.9871173413686183</c:v>
                </c:pt>
                <c:pt idx="2">
                  <c:v>4.5446922689921179</c:v>
                </c:pt>
                <c:pt idx="3">
                  <c:v>6.3723707016455187</c:v>
                </c:pt>
                <c:pt idx="4">
                  <c:v>5.1782643760366414</c:v>
                </c:pt>
              </c:numCache>
            </c:numRef>
          </c:val>
          <c:extLst>
            <c:ext xmlns:c16="http://schemas.microsoft.com/office/drawing/2014/chart" uri="{C3380CC4-5D6E-409C-BE32-E72D297353CC}">
              <c16:uniqueId val="{00000000-1616-4ADF-880A-ACA513D96B9A}"/>
            </c:ext>
          </c:extLst>
        </c:ser>
        <c:ser>
          <c:idx val="1"/>
          <c:order val="1"/>
          <c:tx>
            <c:strRef>
              <c:f>'BOP 230'!$C$38</c:f>
              <c:strCache>
                <c:ptCount val="1"/>
                <c:pt idx="0">
                  <c:v>2022</c:v>
                </c:pt>
              </c:strCache>
            </c:strRef>
          </c:tx>
          <c:spPr>
            <a:solidFill>
              <a:schemeClr val="accent2"/>
            </a:solidFill>
            <a:ln>
              <a:noFill/>
            </a:ln>
            <a:effectLst/>
          </c:spPr>
          <c:invertIfNegative val="0"/>
          <c:cat>
            <c:strRef>
              <c:f>'BOP 230'!$A$39:$A$43</c:f>
              <c:strCache>
                <c:ptCount val="5"/>
                <c:pt idx="0">
                  <c:v>DSDEN 54</c:v>
                </c:pt>
                <c:pt idx="1">
                  <c:v>DSDEN 55</c:v>
                </c:pt>
                <c:pt idx="2">
                  <c:v>DSDEN 57</c:v>
                </c:pt>
                <c:pt idx="3">
                  <c:v>DSDEN 88</c:v>
                </c:pt>
                <c:pt idx="4">
                  <c:v>ACADEMIE</c:v>
                </c:pt>
              </c:strCache>
            </c:strRef>
          </c:cat>
          <c:val>
            <c:numRef>
              <c:f>'BOP 230'!$C$39:$C$43</c:f>
              <c:numCache>
                <c:formatCode>0.00</c:formatCode>
                <c:ptCount val="5"/>
                <c:pt idx="0">
                  <c:v>5.2976900553085349</c:v>
                </c:pt>
                <c:pt idx="1">
                  <c:v>4.9812440024426419</c:v>
                </c:pt>
                <c:pt idx="2">
                  <c:v>4.509945962878847</c:v>
                </c:pt>
                <c:pt idx="3">
                  <c:v>5.8678646726172881</c:v>
                </c:pt>
                <c:pt idx="4">
                  <c:v>5.078365461742508</c:v>
                </c:pt>
              </c:numCache>
            </c:numRef>
          </c:val>
          <c:extLst>
            <c:ext xmlns:c16="http://schemas.microsoft.com/office/drawing/2014/chart" uri="{C3380CC4-5D6E-409C-BE32-E72D297353CC}">
              <c16:uniqueId val="{00000001-1616-4ADF-880A-ACA513D96B9A}"/>
            </c:ext>
          </c:extLst>
        </c:ser>
        <c:ser>
          <c:idx val="2"/>
          <c:order val="2"/>
          <c:tx>
            <c:strRef>
              <c:f>'BOP 230'!$D$38</c:f>
              <c:strCache>
                <c:ptCount val="1"/>
                <c:pt idx="0">
                  <c:v>2023</c:v>
                </c:pt>
              </c:strCache>
            </c:strRef>
          </c:tx>
          <c:spPr>
            <a:solidFill>
              <a:schemeClr val="accent3"/>
            </a:solidFill>
            <a:ln>
              <a:noFill/>
            </a:ln>
            <a:effectLst/>
          </c:spPr>
          <c:invertIfNegative val="0"/>
          <c:cat>
            <c:strRef>
              <c:f>'BOP 230'!$A$39:$A$43</c:f>
              <c:strCache>
                <c:ptCount val="5"/>
                <c:pt idx="0">
                  <c:v>DSDEN 54</c:v>
                </c:pt>
                <c:pt idx="1">
                  <c:v>DSDEN 55</c:v>
                </c:pt>
                <c:pt idx="2">
                  <c:v>DSDEN 57</c:v>
                </c:pt>
                <c:pt idx="3">
                  <c:v>DSDEN 88</c:v>
                </c:pt>
                <c:pt idx="4">
                  <c:v>ACADEMIE</c:v>
                </c:pt>
              </c:strCache>
            </c:strRef>
          </c:cat>
          <c:val>
            <c:numRef>
              <c:f>'BOP 230'!$D$39:$D$43</c:f>
              <c:numCache>
                <c:formatCode>0.00</c:formatCode>
                <c:ptCount val="5"/>
                <c:pt idx="0">
                  <c:v>4.9557713052858681</c:v>
                </c:pt>
                <c:pt idx="1">
                  <c:v>5.5789745354439093</c:v>
                </c:pt>
                <c:pt idx="2">
                  <c:v>6.161470398359473</c:v>
                </c:pt>
                <c:pt idx="3">
                  <c:v>5.3942396178019694</c:v>
                </c:pt>
                <c:pt idx="4">
                  <c:v>5.5574934001094167</c:v>
                </c:pt>
              </c:numCache>
            </c:numRef>
          </c:val>
          <c:extLst>
            <c:ext xmlns:c16="http://schemas.microsoft.com/office/drawing/2014/chart" uri="{C3380CC4-5D6E-409C-BE32-E72D297353CC}">
              <c16:uniqueId val="{00000002-1616-4ADF-880A-ACA513D96B9A}"/>
            </c:ext>
          </c:extLst>
        </c:ser>
        <c:ser>
          <c:idx val="3"/>
          <c:order val="3"/>
          <c:tx>
            <c:strRef>
              <c:f>'BOP 230'!$E$38</c:f>
              <c:strCache>
                <c:ptCount val="1"/>
                <c:pt idx="0">
                  <c:v>2024</c:v>
                </c:pt>
              </c:strCache>
            </c:strRef>
          </c:tx>
          <c:spPr>
            <a:solidFill>
              <a:schemeClr val="accent4"/>
            </a:solidFill>
            <a:ln>
              <a:noFill/>
            </a:ln>
            <a:effectLst/>
          </c:spPr>
          <c:invertIfNegative val="0"/>
          <c:cat>
            <c:strRef>
              <c:f>'BOP 230'!$A$39:$A$43</c:f>
              <c:strCache>
                <c:ptCount val="5"/>
                <c:pt idx="0">
                  <c:v>DSDEN 54</c:v>
                </c:pt>
                <c:pt idx="1">
                  <c:v>DSDEN 55</c:v>
                </c:pt>
                <c:pt idx="2">
                  <c:v>DSDEN 57</c:v>
                </c:pt>
                <c:pt idx="3">
                  <c:v>DSDEN 88</c:v>
                </c:pt>
                <c:pt idx="4">
                  <c:v>ACADEMIE</c:v>
                </c:pt>
              </c:strCache>
            </c:strRef>
          </c:cat>
          <c:val>
            <c:numRef>
              <c:f>'BOP 230'!$E$39:$E$43</c:f>
              <c:numCache>
                <c:formatCode>0.00</c:formatCode>
                <c:ptCount val="5"/>
                <c:pt idx="0">
                  <c:v>5.2869263807234841</c:v>
                </c:pt>
                <c:pt idx="1">
                  <c:v>6.018405669792533</c:v>
                </c:pt>
                <c:pt idx="2">
                  <c:v>6.6351135510539496</c:v>
                </c:pt>
                <c:pt idx="3">
                  <c:v>5.7354382844683958</c:v>
                </c:pt>
                <c:pt idx="4">
                  <c:v>5.9576565926997462</c:v>
                </c:pt>
              </c:numCache>
            </c:numRef>
          </c:val>
          <c:extLst>
            <c:ext xmlns:c16="http://schemas.microsoft.com/office/drawing/2014/chart" uri="{C3380CC4-5D6E-409C-BE32-E72D297353CC}">
              <c16:uniqueId val="{00000003-1616-4ADF-880A-ACA513D96B9A}"/>
            </c:ext>
          </c:extLst>
        </c:ser>
        <c:dLbls>
          <c:showLegendKey val="0"/>
          <c:showVal val="0"/>
          <c:showCatName val="0"/>
          <c:showSerName val="0"/>
          <c:showPercent val="0"/>
          <c:showBubbleSize val="0"/>
        </c:dLbls>
        <c:gapWidth val="219"/>
        <c:overlap val="-27"/>
        <c:axId val="872273920"/>
        <c:axId val="952447088"/>
      </c:barChart>
      <c:catAx>
        <c:axId val="87227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52447088"/>
        <c:crosses val="autoZero"/>
        <c:auto val="1"/>
        <c:lblAlgn val="ctr"/>
        <c:lblOffset val="100"/>
        <c:noMultiLvlLbl val="0"/>
      </c:catAx>
      <c:valAx>
        <c:axId val="9524470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722739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fr-FR"/>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'BOP 230'!$B$31</c:f>
              <c:strCache>
                <c:ptCount val="1"/>
                <c:pt idx="0">
                  <c:v>Masse salariale</c:v>
                </c:pt>
              </c:strCache>
            </c:strRef>
          </c:tx>
          <c:spPr>
            <a:ln w="28575" cap="rnd">
              <a:solidFill>
                <a:schemeClr val="accent2"/>
              </a:solidFill>
              <a:round/>
            </a:ln>
            <a:effectLst/>
          </c:spPr>
          <c:marker>
            <c:symbol val="none"/>
          </c:marker>
          <c:cat>
            <c:numRef>
              <c:f>'BOP 230'!$A$32:$A$39</c:f>
              <c:numCache>
                <c:formatCode>General</c:formatCode>
                <c:ptCount val="8"/>
                <c:pt idx="0">
                  <c:v>2017</c:v>
                </c:pt>
                <c:pt idx="1">
                  <c:v>2018</c:v>
                </c:pt>
                <c:pt idx="2">
                  <c:v>2019</c:v>
                </c:pt>
                <c:pt idx="3">
                  <c:v>2020</c:v>
                </c:pt>
                <c:pt idx="4">
                  <c:v>2021</c:v>
                </c:pt>
                <c:pt idx="5">
                  <c:v>2022</c:v>
                </c:pt>
                <c:pt idx="6">
                  <c:v>2023</c:v>
                </c:pt>
                <c:pt idx="7">
                  <c:v>2024</c:v>
                </c:pt>
              </c:numCache>
            </c:numRef>
          </c:cat>
          <c:val>
            <c:numRef>
              <c:f>'BOP 230'!$B$32:$B$39</c:f>
              <c:numCache>
                <c:formatCode>#,##0</c:formatCode>
                <c:ptCount val="8"/>
                <c:pt idx="0">
                  <c:v>79696889</c:v>
                </c:pt>
                <c:pt idx="1">
                  <c:v>89737734</c:v>
                </c:pt>
                <c:pt idx="2">
                  <c:v>96490862</c:v>
                </c:pt>
                <c:pt idx="3">
                  <c:v>98713651</c:v>
                </c:pt>
                <c:pt idx="4">
                  <c:v>101062213.48999999</c:v>
                </c:pt>
                <c:pt idx="5">
                  <c:v>104199859.32000002</c:v>
                </c:pt>
                <c:pt idx="6">
                  <c:v>123921479.34999998</c:v>
                </c:pt>
                <c:pt idx="7">
                  <c:v>146131637</c:v>
                </c:pt>
              </c:numCache>
            </c:numRef>
          </c:val>
          <c:smooth val="0"/>
          <c:extLst>
            <c:ext xmlns:c16="http://schemas.microsoft.com/office/drawing/2014/chart" uri="{C3380CC4-5D6E-409C-BE32-E72D297353CC}">
              <c16:uniqueId val="{00000000-CDDA-436E-9A89-90DF8A9DED30}"/>
            </c:ext>
          </c:extLst>
        </c:ser>
        <c:dLbls>
          <c:showLegendKey val="0"/>
          <c:showVal val="0"/>
          <c:showCatName val="0"/>
          <c:showSerName val="0"/>
          <c:showPercent val="0"/>
          <c:showBubbleSize val="0"/>
        </c:dLbls>
        <c:marker val="1"/>
        <c:smooth val="0"/>
        <c:axId val="610788592"/>
        <c:axId val="610794832"/>
      </c:lineChart>
      <c:lineChart>
        <c:grouping val="standard"/>
        <c:varyColors val="0"/>
        <c:ser>
          <c:idx val="1"/>
          <c:order val="1"/>
          <c:tx>
            <c:strRef>
              <c:f>'BOP 230'!$C$31</c:f>
              <c:strCache>
                <c:ptCount val="1"/>
                <c:pt idx="0">
                  <c:v>Emplois</c:v>
                </c:pt>
              </c:strCache>
            </c:strRef>
          </c:tx>
          <c:spPr>
            <a:ln w="28575" cap="rnd">
              <a:solidFill>
                <a:schemeClr val="accent4"/>
              </a:solidFill>
              <a:round/>
            </a:ln>
            <a:effectLst/>
          </c:spPr>
          <c:marker>
            <c:symbol val="none"/>
          </c:marker>
          <c:cat>
            <c:numRef>
              <c:f>'BOP 230'!$A$32:$A$39</c:f>
              <c:numCache>
                <c:formatCode>General</c:formatCode>
                <c:ptCount val="8"/>
                <c:pt idx="0">
                  <c:v>2017</c:v>
                </c:pt>
                <c:pt idx="1">
                  <c:v>2018</c:v>
                </c:pt>
                <c:pt idx="2">
                  <c:v>2019</c:v>
                </c:pt>
                <c:pt idx="3">
                  <c:v>2020</c:v>
                </c:pt>
                <c:pt idx="4">
                  <c:v>2021</c:v>
                </c:pt>
                <c:pt idx="5">
                  <c:v>2022</c:v>
                </c:pt>
                <c:pt idx="6">
                  <c:v>2023</c:v>
                </c:pt>
                <c:pt idx="7">
                  <c:v>2024</c:v>
                </c:pt>
              </c:numCache>
            </c:numRef>
          </c:cat>
          <c:val>
            <c:numRef>
              <c:f>'BOP 230'!$C$32:$C$39</c:f>
              <c:numCache>
                <c:formatCode>#,##0</c:formatCode>
                <c:ptCount val="8"/>
                <c:pt idx="0">
                  <c:v>1725</c:v>
                </c:pt>
                <c:pt idx="1">
                  <c:v>1795</c:v>
                </c:pt>
                <c:pt idx="2">
                  <c:v>2342</c:v>
                </c:pt>
                <c:pt idx="3">
                  <c:v>2522</c:v>
                </c:pt>
                <c:pt idx="4">
                  <c:v>2622</c:v>
                </c:pt>
                <c:pt idx="5">
                  <c:v>2672</c:v>
                </c:pt>
                <c:pt idx="6">
                  <c:v>2702</c:v>
                </c:pt>
                <c:pt idx="7">
                  <c:v>2756</c:v>
                </c:pt>
              </c:numCache>
            </c:numRef>
          </c:val>
          <c:smooth val="0"/>
          <c:extLst>
            <c:ext xmlns:c16="http://schemas.microsoft.com/office/drawing/2014/chart" uri="{C3380CC4-5D6E-409C-BE32-E72D297353CC}">
              <c16:uniqueId val="{00000001-CDDA-436E-9A89-90DF8A9DED30}"/>
            </c:ext>
          </c:extLst>
        </c:ser>
        <c:dLbls>
          <c:showLegendKey val="0"/>
          <c:showVal val="0"/>
          <c:showCatName val="0"/>
          <c:showSerName val="0"/>
          <c:showPercent val="0"/>
          <c:showBubbleSize val="0"/>
        </c:dLbls>
        <c:marker val="1"/>
        <c:smooth val="0"/>
        <c:axId val="610789008"/>
        <c:axId val="610786512"/>
      </c:lineChart>
      <c:catAx>
        <c:axId val="610788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10794832"/>
        <c:crosses val="autoZero"/>
        <c:auto val="1"/>
        <c:lblAlgn val="ctr"/>
        <c:lblOffset val="100"/>
        <c:noMultiLvlLbl val="0"/>
      </c:catAx>
      <c:valAx>
        <c:axId val="610794832"/>
        <c:scaling>
          <c:orientation val="minMax"/>
          <c:max val="150000000"/>
          <c:min val="50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dirty="0" smtClean="0"/>
                  <a:t>Masse salariale</a:t>
                </a:r>
                <a:endParaRPr lang="fr-FR"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10788592"/>
        <c:crosses val="autoZero"/>
        <c:crossBetween val="between"/>
      </c:valAx>
      <c:valAx>
        <c:axId val="610786512"/>
        <c:scaling>
          <c:orientation val="minMax"/>
          <c:min val="100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dirty="0" smtClean="0"/>
                  <a:t>ETP</a:t>
                </a:r>
                <a:endParaRPr lang="fr-FR"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10789008"/>
        <c:crosses val="max"/>
        <c:crossBetween val="between"/>
      </c:valAx>
      <c:catAx>
        <c:axId val="610789008"/>
        <c:scaling>
          <c:orientation val="minMax"/>
        </c:scaling>
        <c:delete val="1"/>
        <c:axPos val="b"/>
        <c:numFmt formatCode="General" sourceLinked="1"/>
        <c:majorTickMark val="out"/>
        <c:minorTickMark val="none"/>
        <c:tickLblPos val="nextTo"/>
        <c:crossAx val="61078651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42397105188499"/>
          <c:y val="0.12094761802065565"/>
          <c:w val="0.51169433188628444"/>
          <c:h val="0.70613607944270973"/>
        </c:manualLayout>
      </c:layout>
      <c:pieChart>
        <c:varyColors val="1"/>
        <c:ser>
          <c:idx val="0"/>
          <c:order val="0"/>
          <c:tx>
            <c:strRef>
              <c:f>'BOP 230'!$B$74</c:f>
              <c:strCache>
                <c:ptCount val="1"/>
                <c:pt idx="0">
                  <c:v>montant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220-4960-A2F7-DF6D4952C46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220-4960-A2F7-DF6D4952C46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220-4960-A2F7-DF6D4952C46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220-4960-A2F7-DF6D4952C46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220-4960-A2F7-DF6D4952C46C}"/>
              </c:ext>
            </c:extLst>
          </c:dPt>
          <c:dLbls>
            <c:dLbl>
              <c:idx val="0"/>
              <c:layout>
                <c:manualLayout>
                  <c:x val="-1.903467029231825E-2"/>
                  <c:y val="0.23170083498347679"/>
                </c:manualLayout>
              </c:layout>
              <c:dLblPos val="bestFit"/>
              <c:showLegendKey val="1"/>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220-4960-A2F7-DF6D4952C46C}"/>
                </c:ext>
              </c:extLst>
            </c:dLbl>
            <c:dLbl>
              <c:idx val="1"/>
              <c:layout>
                <c:manualLayout>
                  <c:x val="-1.3596193065941536E-2"/>
                  <c:y val="0.13487063528888946"/>
                </c:manualLayout>
              </c:layout>
              <c:dLblPos val="bestFit"/>
              <c:showLegendKey val="1"/>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3220-4960-A2F7-DF6D4952C46C}"/>
                </c:ext>
              </c:extLst>
            </c:dLbl>
            <c:dLbl>
              <c:idx val="2"/>
              <c:layout>
                <c:manualLayout>
                  <c:x val="-7.4876697516821286E-2"/>
                  <c:y val="3.5722065739972247E-2"/>
                </c:manualLayout>
              </c:layout>
              <c:dLblPos val="bestFit"/>
              <c:showLegendKey val="1"/>
              <c:showVal val="1"/>
              <c:showCatName val="1"/>
              <c:showSerName val="0"/>
              <c:showPercent val="0"/>
              <c:showBubbleSize val="0"/>
              <c:separator> </c:separator>
              <c:extLst>
                <c:ext xmlns:c15="http://schemas.microsoft.com/office/drawing/2012/chart" uri="{CE6537A1-D6FC-4f65-9D91-7224C49458BB}">
                  <c15:layout>
                    <c:manualLayout>
                      <c:w val="0.25759283148749845"/>
                      <c:h val="0.1408495461288615"/>
                    </c:manualLayout>
                  </c15:layout>
                </c:ext>
                <c:ext xmlns:c16="http://schemas.microsoft.com/office/drawing/2014/chart" uri="{C3380CC4-5D6E-409C-BE32-E72D297353CC}">
                  <c16:uniqueId val="{00000005-3220-4960-A2F7-DF6D4952C46C}"/>
                </c:ext>
              </c:extLst>
            </c:dLbl>
            <c:dLbl>
              <c:idx val="3"/>
              <c:layout>
                <c:manualLayout>
                  <c:x val="-4.4373691901700596E-2"/>
                  <c:y val="-4.9441129634833665E-2"/>
                </c:manualLayout>
              </c:layout>
              <c:dLblPos val="bestFit"/>
              <c:showLegendKey val="1"/>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3220-4960-A2F7-DF6D4952C46C}"/>
                </c:ext>
              </c:extLst>
            </c:dLbl>
            <c:dLbl>
              <c:idx val="4"/>
              <c:layout>
                <c:manualLayout>
                  <c:x val="-8.1577158395649191E-2"/>
                  <c:y val="-3.1123992758974494E-2"/>
                </c:manualLayout>
              </c:layout>
              <c:dLblPos val="bestFit"/>
              <c:showLegendKey val="1"/>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3220-4960-A2F7-DF6D4952C46C}"/>
                </c:ext>
              </c:extLst>
            </c:dLbl>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dk1">
                        <a:lumMod val="65000"/>
                        <a:lumOff val="35000"/>
                      </a:schemeClr>
                    </a:solidFill>
                    <a:latin typeface="+mn-lt"/>
                    <a:ea typeface="+mn-ea"/>
                    <a:cs typeface="+mn-cs"/>
                  </a:defRPr>
                </a:pPr>
                <a:endParaRPr lang="fr-FR"/>
              </a:p>
            </c:txPr>
            <c:dLblPos val="outEnd"/>
            <c:showLegendKey val="1"/>
            <c:showVal val="1"/>
            <c:showCatName val="1"/>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'BOP 230'!$A$75:$A$79</c:f>
              <c:strCache>
                <c:ptCount val="5"/>
                <c:pt idx="0">
                  <c:v>rémunérations</c:v>
                </c:pt>
                <c:pt idx="1">
                  <c:v>indemnités</c:v>
                </c:pt>
                <c:pt idx="2">
                  <c:v>heures supplémentaires</c:v>
                </c:pt>
                <c:pt idx="3">
                  <c:v>cotisations et prestations sociales</c:v>
                </c:pt>
                <c:pt idx="4">
                  <c:v>cas pension</c:v>
                </c:pt>
              </c:strCache>
            </c:strRef>
          </c:cat>
          <c:val>
            <c:numRef>
              <c:f>'BOP 230'!$C$75:$C$79</c:f>
              <c:numCache>
                <c:formatCode>0.00%</c:formatCode>
                <c:ptCount val="5"/>
                <c:pt idx="0">
                  <c:v>0.57070587664736827</c:v>
                </c:pt>
                <c:pt idx="1">
                  <c:v>6.3617955638175738E-2</c:v>
                </c:pt>
                <c:pt idx="2">
                  <c:v>2.0275438370679445E-2</c:v>
                </c:pt>
                <c:pt idx="3">
                  <c:v>0.20222827586609463</c:v>
                </c:pt>
                <c:pt idx="4">
                  <c:v>0.1431724534776819</c:v>
                </c:pt>
              </c:numCache>
            </c:numRef>
          </c:val>
          <c:extLst>
            <c:ext xmlns:c16="http://schemas.microsoft.com/office/drawing/2014/chart" uri="{C3380CC4-5D6E-409C-BE32-E72D297353CC}">
              <c16:uniqueId val="{0000000A-3220-4960-A2F7-DF6D4952C46C}"/>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'BOP 139'!$B$1:$B$3</c:f>
              <c:strCache>
                <c:ptCount val="3"/>
                <c:pt idx="2">
                  <c:v>Effectifs élèves</c:v>
                </c:pt>
              </c:strCache>
            </c:strRef>
          </c:tx>
          <c:spPr>
            <a:ln w="28575" cap="rnd">
              <a:solidFill>
                <a:schemeClr val="accent2"/>
              </a:solidFill>
              <a:round/>
            </a:ln>
            <a:effectLst/>
          </c:spPr>
          <c:marker>
            <c:symbol val="none"/>
          </c:marker>
          <c:cat>
            <c:numRef>
              <c:f>'BOP 139'!$A$7:$A$14</c:f>
              <c:numCache>
                <c:formatCode>General</c:formatCode>
                <c:ptCount val="8"/>
                <c:pt idx="0">
                  <c:v>2017</c:v>
                </c:pt>
                <c:pt idx="1">
                  <c:v>2018</c:v>
                </c:pt>
                <c:pt idx="2">
                  <c:v>2019</c:v>
                </c:pt>
                <c:pt idx="3">
                  <c:v>2020</c:v>
                </c:pt>
                <c:pt idx="4">
                  <c:v>2021</c:v>
                </c:pt>
                <c:pt idx="5">
                  <c:v>2022</c:v>
                </c:pt>
                <c:pt idx="6">
                  <c:v>2023</c:v>
                </c:pt>
                <c:pt idx="7">
                  <c:v>2024</c:v>
                </c:pt>
              </c:numCache>
            </c:numRef>
          </c:cat>
          <c:val>
            <c:numRef>
              <c:f>'BOP 139'!$B$7:$B$14</c:f>
              <c:numCache>
                <c:formatCode>#,##0</c:formatCode>
                <c:ptCount val="8"/>
                <c:pt idx="0">
                  <c:v>43750</c:v>
                </c:pt>
                <c:pt idx="1">
                  <c:v>43411</c:v>
                </c:pt>
                <c:pt idx="2">
                  <c:v>43299</c:v>
                </c:pt>
                <c:pt idx="3">
                  <c:v>42632</c:v>
                </c:pt>
                <c:pt idx="4">
                  <c:v>43043</c:v>
                </c:pt>
                <c:pt idx="5">
                  <c:v>42067</c:v>
                </c:pt>
                <c:pt idx="6">
                  <c:v>41873</c:v>
                </c:pt>
                <c:pt idx="7">
                  <c:v>41164</c:v>
                </c:pt>
              </c:numCache>
            </c:numRef>
          </c:val>
          <c:smooth val="0"/>
          <c:extLst>
            <c:ext xmlns:c16="http://schemas.microsoft.com/office/drawing/2014/chart" uri="{C3380CC4-5D6E-409C-BE32-E72D297353CC}">
              <c16:uniqueId val="{00000000-CDA6-4694-B08A-EE4039415E97}"/>
            </c:ext>
          </c:extLst>
        </c:ser>
        <c:dLbls>
          <c:showLegendKey val="0"/>
          <c:showVal val="0"/>
          <c:showCatName val="0"/>
          <c:showSerName val="0"/>
          <c:showPercent val="0"/>
          <c:showBubbleSize val="0"/>
        </c:dLbls>
        <c:marker val="1"/>
        <c:smooth val="0"/>
        <c:axId val="610788592"/>
        <c:axId val="610794832"/>
      </c:lineChart>
      <c:lineChart>
        <c:grouping val="standard"/>
        <c:varyColors val="0"/>
        <c:ser>
          <c:idx val="1"/>
          <c:order val="1"/>
          <c:tx>
            <c:strRef>
              <c:f>'BOP 139'!$C$3</c:f>
              <c:strCache>
                <c:ptCount val="1"/>
                <c:pt idx="0">
                  <c:v>Moyens d'enseignement</c:v>
                </c:pt>
              </c:strCache>
            </c:strRef>
          </c:tx>
          <c:spPr>
            <a:ln w="28575" cap="rnd">
              <a:solidFill>
                <a:schemeClr val="accent4"/>
              </a:solidFill>
              <a:round/>
            </a:ln>
            <a:effectLst/>
          </c:spPr>
          <c:marker>
            <c:symbol val="none"/>
          </c:marker>
          <c:val>
            <c:numRef>
              <c:f>'BOP 139'!$C$7:$C$14</c:f>
              <c:numCache>
                <c:formatCode>#,##0.00</c:formatCode>
                <c:ptCount val="8"/>
                <c:pt idx="0">
                  <c:v>3138.3</c:v>
                </c:pt>
                <c:pt idx="1">
                  <c:v>3125.31</c:v>
                </c:pt>
                <c:pt idx="2">
                  <c:v>3098.23</c:v>
                </c:pt>
                <c:pt idx="3">
                  <c:v>3061.07</c:v>
                </c:pt>
                <c:pt idx="4">
                  <c:v>3043.57</c:v>
                </c:pt>
                <c:pt idx="5">
                  <c:v>3026.53</c:v>
                </c:pt>
                <c:pt idx="6">
                  <c:v>3027.6</c:v>
                </c:pt>
                <c:pt idx="7" formatCode="General">
                  <c:v>3005.9</c:v>
                </c:pt>
              </c:numCache>
            </c:numRef>
          </c:val>
          <c:smooth val="0"/>
          <c:extLst>
            <c:ext xmlns:c16="http://schemas.microsoft.com/office/drawing/2014/chart" uri="{C3380CC4-5D6E-409C-BE32-E72D297353CC}">
              <c16:uniqueId val="{00000001-CDA6-4694-B08A-EE4039415E97}"/>
            </c:ext>
          </c:extLst>
        </c:ser>
        <c:dLbls>
          <c:showLegendKey val="0"/>
          <c:showVal val="0"/>
          <c:showCatName val="0"/>
          <c:showSerName val="0"/>
          <c:showPercent val="0"/>
          <c:showBubbleSize val="0"/>
        </c:dLbls>
        <c:marker val="1"/>
        <c:smooth val="0"/>
        <c:axId val="610789008"/>
        <c:axId val="610786512"/>
      </c:lineChart>
      <c:catAx>
        <c:axId val="610788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10794832"/>
        <c:crosses val="autoZero"/>
        <c:auto val="1"/>
        <c:lblAlgn val="ctr"/>
        <c:lblOffset val="100"/>
        <c:noMultiLvlLbl val="0"/>
      </c:catAx>
      <c:valAx>
        <c:axId val="610794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dirty="0" smtClean="0"/>
                  <a:t>Effectifs</a:t>
                </a:r>
                <a:r>
                  <a:rPr lang="fr-FR" baseline="0" dirty="0" smtClean="0"/>
                  <a:t> élèves</a:t>
                </a:r>
                <a:endParaRPr lang="fr-FR"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10788592"/>
        <c:crosses val="autoZero"/>
        <c:crossBetween val="between"/>
      </c:valAx>
      <c:valAx>
        <c:axId val="610786512"/>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Moyens</a:t>
                </a:r>
                <a:r>
                  <a:rPr lang="en-US" baseline="0" dirty="0" smtClean="0"/>
                  <a:t> d'enseignement</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10789008"/>
        <c:crosses val="max"/>
        <c:crossBetween val="between"/>
      </c:valAx>
      <c:catAx>
        <c:axId val="610789008"/>
        <c:scaling>
          <c:orientation val="minMax"/>
        </c:scaling>
        <c:delete val="1"/>
        <c:axPos val="b"/>
        <c:majorTickMark val="out"/>
        <c:minorTickMark val="none"/>
        <c:tickLblPos val="nextTo"/>
        <c:crossAx val="61078651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numRef>
              <c:f>'BOP 230'!$A$3:$A$10</c:f>
              <c:numCache>
                <c:formatCode>General</c:formatCode>
                <c:ptCount val="8"/>
                <c:pt idx="0">
                  <c:v>2017</c:v>
                </c:pt>
                <c:pt idx="1">
                  <c:v>2018</c:v>
                </c:pt>
                <c:pt idx="2">
                  <c:v>2019</c:v>
                </c:pt>
                <c:pt idx="3">
                  <c:v>2020</c:v>
                </c:pt>
                <c:pt idx="4">
                  <c:v>2021</c:v>
                </c:pt>
                <c:pt idx="5">
                  <c:v>2022</c:v>
                </c:pt>
                <c:pt idx="6">
                  <c:v>2023</c:v>
                </c:pt>
                <c:pt idx="7">
                  <c:v>2024</c:v>
                </c:pt>
              </c:numCache>
            </c:numRef>
          </c:cat>
          <c:val>
            <c:numRef>
              <c:f>'BOP 230'!$B$3:$B$10</c:f>
              <c:numCache>
                <c:formatCode>#,##0</c:formatCode>
                <c:ptCount val="8"/>
                <c:pt idx="0">
                  <c:v>82445202.129999995</c:v>
                </c:pt>
                <c:pt idx="1">
                  <c:v>86716477.000000015</c:v>
                </c:pt>
                <c:pt idx="2">
                  <c:v>86604498.75999999</c:v>
                </c:pt>
                <c:pt idx="3">
                  <c:v>110344110</c:v>
                </c:pt>
                <c:pt idx="4">
                  <c:v>112366679.04000001</c:v>
                </c:pt>
                <c:pt idx="5">
                  <c:v>119876539</c:v>
                </c:pt>
                <c:pt idx="6">
                  <c:v>106882970.33000003</c:v>
                </c:pt>
                <c:pt idx="7">
                  <c:v>87925840</c:v>
                </c:pt>
              </c:numCache>
            </c:numRef>
          </c:val>
          <c:smooth val="0"/>
          <c:extLst>
            <c:ext xmlns:c16="http://schemas.microsoft.com/office/drawing/2014/chart" uri="{C3380CC4-5D6E-409C-BE32-E72D297353CC}">
              <c16:uniqueId val="{00000000-6110-4BD0-BCA1-C1A025481DB4}"/>
            </c:ext>
          </c:extLst>
        </c:ser>
        <c:dLbls>
          <c:showLegendKey val="0"/>
          <c:showVal val="0"/>
          <c:showCatName val="0"/>
          <c:showSerName val="0"/>
          <c:showPercent val="0"/>
          <c:showBubbleSize val="0"/>
        </c:dLbls>
        <c:smooth val="0"/>
        <c:axId val="841954320"/>
        <c:axId val="841953488"/>
      </c:lineChart>
      <c:catAx>
        <c:axId val="841954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41953488"/>
        <c:crosses val="autoZero"/>
        <c:auto val="1"/>
        <c:lblAlgn val="ctr"/>
        <c:lblOffset val="100"/>
        <c:noMultiLvlLbl val="0"/>
      </c:catAx>
      <c:valAx>
        <c:axId val="841953488"/>
        <c:scaling>
          <c:orientation val="minMax"/>
          <c:min val="60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41954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'BOP 214'!$A$30</c:f>
              <c:strCache>
                <c:ptCount val="1"/>
                <c:pt idx="0">
                  <c:v>Années</c:v>
                </c:pt>
              </c:strCache>
            </c:strRef>
          </c:tx>
          <c:spPr>
            <a:ln w="28575" cap="rnd">
              <a:solidFill>
                <a:schemeClr val="accent1"/>
              </a:solidFill>
              <a:round/>
            </a:ln>
            <a:effectLst/>
          </c:spPr>
          <c:marker>
            <c:symbol val="none"/>
          </c:marker>
          <c:cat>
            <c:numRef>
              <c:f>'BOP 214'!$A$31:$A$38</c:f>
              <c:numCache>
                <c:formatCode>General</c:formatCode>
                <c:ptCount val="4"/>
                <c:pt idx="0">
                  <c:v>2021</c:v>
                </c:pt>
                <c:pt idx="1">
                  <c:v>2022</c:v>
                </c:pt>
                <c:pt idx="2">
                  <c:v>2023</c:v>
                </c:pt>
                <c:pt idx="3">
                  <c:v>2024</c:v>
                </c:pt>
              </c:numCache>
            </c:numRef>
          </c:cat>
          <c:val>
            <c:numRef>
              <c:f>'BOP 214'!$A$31:$A$38</c:f>
              <c:numCache>
                <c:formatCode>General</c:formatCode>
                <c:ptCount val="4"/>
                <c:pt idx="0">
                  <c:v>2021</c:v>
                </c:pt>
                <c:pt idx="1">
                  <c:v>2022</c:v>
                </c:pt>
                <c:pt idx="2">
                  <c:v>2023</c:v>
                </c:pt>
                <c:pt idx="3">
                  <c:v>2024</c:v>
                </c:pt>
              </c:numCache>
            </c:numRef>
          </c:val>
          <c:smooth val="0"/>
          <c:extLst>
            <c:ext xmlns:c16="http://schemas.microsoft.com/office/drawing/2014/chart" uri="{C3380CC4-5D6E-409C-BE32-E72D297353CC}">
              <c16:uniqueId val="{00000000-8F56-4D8E-976A-2F015DCCF93E}"/>
            </c:ext>
          </c:extLst>
        </c:ser>
        <c:ser>
          <c:idx val="1"/>
          <c:order val="1"/>
          <c:tx>
            <c:strRef>
              <c:f>'BOP 214'!$B$30</c:f>
              <c:strCache>
                <c:ptCount val="1"/>
                <c:pt idx="0">
                  <c:v>Exécution au 31 décembre</c:v>
                </c:pt>
              </c:strCache>
            </c:strRef>
          </c:tx>
          <c:spPr>
            <a:ln w="28575" cap="rnd">
              <a:solidFill>
                <a:schemeClr val="accent2"/>
              </a:solidFill>
              <a:round/>
            </a:ln>
            <a:effectLst/>
          </c:spPr>
          <c:marker>
            <c:symbol val="none"/>
          </c:marker>
          <c:cat>
            <c:numRef>
              <c:f>'BOP 214'!$A$31:$A$38</c:f>
              <c:numCache>
                <c:formatCode>General</c:formatCode>
                <c:ptCount val="4"/>
                <c:pt idx="0">
                  <c:v>2021</c:v>
                </c:pt>
                <c:pt idx="1">
                  <c:v>2022</c:v>
                </c:pt>
                <c:pt idx="2">
                  <c:v>2023</c:v>
                </c:pt>
                <c:pt idx="3">
                  <c:v>2024</c:v>
                </c:pt>
              </c:numCache>
            </c:numRef>
          </c:cat>
          <c:val>
            <c:numRef>
              <c:f>'BOP 214'!$B$31:$B$38</c:f>
              <c:numCache>
                <c:formatCode>#,##0</c:formatCode>
                <c:ptCount val="4"/>
                <c:pt idx="0">
                  <c:v>9085903</c:v>
                </c:pt>
                <c:pt idx="1">
                  <c:v>10883532</c:v>
                </c:pt>
                <c:pt idx="2">
                  <c:v>12586125</c:v>
                </c:pt>
                <c:pt idx="3">
                  <c:v>18254125</c:v>
                </c:pt>
              </c:numCache>
            </c:numRef>
          </c:val>
          <c:smooth val="0"/>
          <c:extLst>
            <c:ext xmlns:c16="http://schemas.microsoft.com/office/drawing/2014/chart" uri="{C3380CC4-5D6E-409C-BE32-E72D297353CC}">
              <c16:uniqueId val="{00000000-B1FD-427E-9AC5-2C35D4E2D491}"/>
            </c:ext>
          </c:extLst>
        </c:ser>
        <c:dLbls>
          <c:showLegendKey val="0"/>
          <c:showVal val="0"/>
          <c:showCatName val="0"/>
          <c:showSerName val="0"/>
          <c:showPercent val="0"/>
          <c:showBubbleSize val="0"/>
        </c:dLbls>
        <c:smooth val="0"/>
        <c:axId val="337081759"/>
        <c:axId val="337082175"/>
      </c:lineChart>
      <c:catAx>
        <c:axId val="337081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37082175"/>
        <c:crosses val="autoZero"/>
        <c:auto val="1"/>
        <c:lblAlgn val="ctr"/>
        <c:lblOffset val="100"/>
        <c:noMultiLvlLbl val="0"/>
      </c:catAx>
      <c:valAx>
        <c:axId val="337082175"/>
        <c:scaling>
          <c:orientation val="minMax"/>
          <c:max val="20000000"/>
          <c:min val="8000000"/>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37081759"/>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'BOP 214'!$A$30</c:f>
              <c:strCache>
                <c:ptCount val="1"/>
                <c:pt idx="0">
                  <c:v>Années</c:v>
                </c:pt>
              </c:strCache>
            </c:strRef>
          </c:tx>
          <c:spPr>
            <a:ln w="28575" cap="rnd">
              <a:solidFill>
                <a:schemeClr val="accent1"/>
              </a:solidFill>
              <a:round/>
            </a:ln>
            <a:effectLst/>
          </c:spPr>
          <c:marker>
            <c:symbol val="none"/>
          </c:marker>
          <c:cat>
            <c:numRef>
              <c:f>'BOP 214'!$A$31:$A$38</c:f>
              <c:numCache>
                <c:formatCode>General</c:formatCode>
                <c:ptCount val="4"/>
                <c:pt idx="0">
                  <c:v>2021</c:v>
                </c:pt>
                <c:pt idx="1">
                  <c:v>2022</c:v>
                </c:pt>
                <c:pt idx="2">
                  <c:v>2023</c:v>
                </c:pt>
                <c:pt idx="3">
                  <c:v>2024</c:v>
                </c:pt>
              </c:numCache>
            </c:numRef>
          </c:cat>
          <c:val>
            <c:numRef>
              <c:f>'BOP 214'!$A$31:$A$38</c:f>
              <c:numCache>
                <c:formatCode>General</c:formatCode>
                <c:ptCount val="4"/>
                <c:pt idx="0">
                  <c:v>2021</c:v>
                </c:pt>
                <c:pt idx="1">
                  <c:v>2022</c:v>
                </c:pt>
                <c:pt idx="2">
                  <c:v>2023</c:v>
                </c:pt>
                <c:pt idx="3">
                  <c:v>2024</c:v>
                </c:pt>
              </c:numCache>
            </c:numRef>
          </c:val>
          <c:smooth val="0"/>
          <c:extLst>
            <c:ext xmlns:c16="http://schemas.microsoft.com/office/drawing/2014/chart" uri="{C3380CC4-5D6E-409C-BE32-E72D297353CC}">
              <c16:uniqueId val="{00000000-8F56-4D8E-976A-2F015DCCF93E}"/>
            </c:ext>
          </c:extLst>
        </c:ser>
        <c:ser>
          <c:idx val="1"/>
          <c:order val="1"/>
          <c:tx>
            <c:strRef>
              <c:f>'BOP 214'!$B$30</c:f>
              <c:strCache>
                <c:ptCount val="1"/>
                <c:pt idx="0">
                  <c:v>Exécution au 31 décembre</c:v>
                </c:pt>
              </c:strCache>
            </c:strRef>
          </c:tx>
          <c:spPr>
            <a:ln w="28575" cap="rnd">
              <a:solidFill>
                <a:schemeClr val="accent2"/>
              </a:solidFill>
              <a:round/>
            </a:ln>
            <a:effectLst/>
          </c:spPr>
          <c:marker>
            <c:symbol val="none"/>
          </c:marker>
          <c:cat>
            <c:numRef>
              <c:f>'BOP 214'!$A$31:$A$38</c:f>
              <c:numCache>
                <c:formatCode>General</c:formatCode>
                <c:ptCount val="4"/>
                <c:pt idx="0">
                  <c:v>2021</c:v>
                </c:pt>
                <c:pt idx="1">
                  <c:v>2022</c:v>
                </c:pt>
                <c:pt idx="2">
                  <c:v>2023</c:v>
                </c:pt>
                <c:pt idx="3">
                  <c:v>2024</c:v>
                </c:pt>
              </c:numCache>
            </c:numRef>
          </c:cat>
          <c:val>
            <c:numRef>
              <c:f>'BOP 214'!$B$31:$B$38</c:f>
              <c:numCache>
                <c:formatCode>#,##0</c:formatCode>
                <c:ptCount val="4"/>
                <c:pt idx="0">
                  <c:v>3958819.1799999997</c:v>
                </c:pt>
                <c:pt idx="1">
                  <c:v>1164842</c:v>
                </c:pt>
                <c:pt idx="2">
                  <c:v>1222781.2600000002</c:v>
                </c:pt>
                <c:pt idx="3">
                  <c:v>1808991</c:v>
                </c:pt>
              </c:numCache>
            </c:numRef>
          </c:val>
          <c:smooth val="0"/>
          <c:extLst>
            <c:ext xmlns:c16="http://schemas.microsoft.com/office/drawing/2014/chart" uri="{C3380CC4-5D6E-409C-BE32-E72D297353CC}">
              <c16:uniqueId val="{00000000-B1FD-427E-9AC5-2C35D4E2D491}"/>
            </c:ext>
          </c:extLst>
        </c:ser>
        <c:dLbls>
          <c:showLegendKey val="0"/>
          <c:showVal val="0"/>
          <c:showCatName val="0"/>
          <c:showSerName val="0"/>
          <c:showPercent val="0"/>
          <c:showBubbleSize val="0"/>
        </c:dLbls>
        <c:smooth val="0"/>
        <c:axId val="337081759"/>
        <c:axId val="337082175"/>
      </c:lineChart>
      <c:catAx>
        <c:axId val="337081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37082175"/>
        <c:crosses val="autoZero"/>
        <c:auto val="1"/>
        <c:lblAlgn val="ctr"/>
        <c:lblOffset val="100"/>
        <c:noMultiLvlLbl val="0"/>
      </c:catAx>
      <c:valAx>
        <c:axId val="337082175"/>
        <c:scaling>
          <c:orientation val="minMax"/>
          <c:max val="4000000"/>
          <c:min val="1000000"/>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37081759"/>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86341895600577"/>
          <c:y val="5.8981659228223758E-2"/>
          <c:w val="0.64695681263458116"/>
          <c:h val="0.56081877902105548"/>
        </c:manualLayout>
      </c:layout>
      <c:lineChart>
        <c:grouping val="standard"/>
        <c:varyColors val="0"/>
        <c:ser>
          <c:idx val="0"/>
          <c:order val="0"/>
          <c:tx>
            <c:strRef>
              <c:f>'BOP 139'!$H$5</c:f>
              <c:strCache>
                <c:ptCount val="1"/>
                <c:pt idx="0">
                  <c:v>Masse salariale </c:v>
                </c:pt>
              </c:strCache>
            </c:strRef>
          </c:tx>
          <c:spPr>
            <a:ln w="28575" cap="rnd">
              <a:solidFill>
                <a:schemeClr val="accent2"/>
              </a:solidFill>
              <a:round/>
            </a:ln>
            <a:effectLst/>
          </c:spPr>
          <c:marker>
            <c:symbol val="none"/>
          </c:marker>
          <c:cat>
            <c:numRef>
              <c:f>'BOP 139'!$G$7:$G$14</c:f>
              <c:numCache>
                <c:formatCode>General</c:formatCode>
                <c:ptCount val="8"/>
                <c:pt idx="0">
                  <c:v>2017</c:v>
                </c:pt>
                <c:pt idx="1">
                  <c:v>2018</c:v>
                </c:pt>
                <c:pt idx="2">
                  <c:v>2019</c:v>
                </c:pt>
                <c:pt idx="3">
                  <c:v>2020</c:v>
                </c:pt>
                <c:pt idx="4">
                  <c:v>2021</c:v>
                </c:pt>
                <c:pt idx="5">
                  <c:v>2022</c:v>
                </c:pt>
                <c:pt idx="6">
                  <c:v>2023</c:v>
                </c:pt>
                <c:pt idx="7">
                  <c:v>2024</c:v>
                </c:pt>
              </c:numCache>
            </c:numRef>
          </c:cat>
          <c:val>
            <c:numRef>
              <c:f>'BOP 139'!$H$7:$H$14</c:f>
              <c:numCache>
                <c:formatCode>General</c:formatCode>
                <c:ptCount val="8"/>
                <c:pt idx="0">
                  <c:v>149638893</c:v>
                </c:pt>
                <c:pt idx="1">
                  <c:v>151207725</c:v>
                </c:pt>
                <c:pt idx="2">
                  <c:v>151684707</c:v>
                </c:pt>
                <c:pt idx="3">
                  <c:v>152438480</c:v>
                </c:pt>
                <c:pt idx="4" formatCode="#,##0">
                  <c:v>154017572.49000004</c:v>
                </c:pt>
                <c:pt idx="5" formatCode="#,##0">
                  <c:v>156829042.99999997</c:v>
                </c:pt>
                <c:pt idx="6" formatCode="#,##0">
                  <c:v>166269368.90999997</c:v>
                </c:pt>
                <c:pt idx="7" formatCode="#,##0">
                  <c:v>175013657</c:v>
                </c:pt>
              </c:numCache>
            </c:numRef>
          </c:val>
          <c:smooth val="0"/>
          <c:extLst>
            <c:ext xmlns:c16="http://schemas.microsoft.com/office/drawing/2014/chart" uri="{C3380CC4-5D6E-409C-BE32-E72D297353CC}">
              <c16:uniqueId val="{00000000-D375-4600-B4C2-46EDD23DF34A}"/>
            </c:ext>
          </c:extLst>
        </c:ser>
        <c:dLbls>
          <c:showLegendKey val="0"/>
          <c:showVal val="0"/>
          <c:showCatName val="0"/>
          <c:showSerName val="0"/>
          <c:showPercent val="0"/>
          <c:showBubbleSize val="0"/>
        </c:dLbls>
        <c:marker val="1"/>
        <c:smooth val="0"/>
        <c:axId val="610788592"/>
        <c:axId val="610794832"/>
      </c:lineChart>
      <c:lineChart>
        <c:grouping val="standard"/>
        <c:varyColors val="0"/>
        <c:ser>
          <c:idx val="1"/>
          <c:order val="1"/>
          <c:tx>
            <c:strRef>
              <c:f>'BOP 139'!$I$5</c:f>
              <c:strCache>
                <c:ptCount val="1"/>
                <c:pt idx="0">
                  <c:v>Moyens d'enseignement</c:v>
                </c:pt>
              </c:strCache>
            </c:strRef>
          </c:tx>
          <c:spPr>
            <a:ln w="28575" cap="rnd">
              <a:solidFill>
                <a:schemeClr val="accent4"/>
              </a:solidFill>
              <a:round/>
            </a:ln>
            <a:effectLst/>
          </c:spPr>
          <c:marker>
            <c:symbol val="none"/>
          </c:marker>
          <c:val>
            <c:numRef>
              <c:f>'BOP 139'!$I$7:$I$14</c:f>
              <c:numCache>
                <c:formatCode>#,##0.00</c:formatCode>
                <c:ptCount val="8"/>
                <c:pt idx="0">
                  <c:v>3138.2950000000001</c:v>
                </c:pt>
                <c:pt idx="1">
                  <c:v>3125.31</c:v>
                </c:pt>
                <c:pt idx="2">
                  <c:v>3098.23</c:v>
                </c:pt>
                <c:pt idx="3">
                  <c:v>3061.0650000000001</c:v>
                </c:pt>
                <c:pt idx="4">
                  <c:v>3043.57</c:v>
                </c:pt>
                <c:pt idx="5">
                  <c:v>3026.53</c:v>
                </c:pt>
                <c:pt idx="6">
                  <c:v>3027.6</c:v>
                </c:pt>
                <c:pt idx="7">
                  <c:v>3005.895</c:v>
                </c:pt>
              </c:numCache>
            </c:numRef>
          </c:val>
          <c:smooth val="0"/>
          <c:extLst>
            <c:ext xmlns:c16="http://schemas.microsoft.com/office/drawing/2014/chart" uri="{C3380CC4-5D6E-409C-BE32-E72D297353CC}">
              <c16:uniqueId val="{00000001-D375-4600-B4C2-46EDD23DF34A}"/>
            </c:ext>
          </c:extLst>
        </c:ser>
        <c:dLbls>
          <c:showLegendKey val="0"/>
          <c:showVal val="0"/>
          <c:showCatName val="0"/>
          <c:showSerName val="0"/>
          <c:showPercent val="0"/>
          <c:showBubbleSize val="0"/>
        </c:dLbls>
        <c:marker val="1"/>
        <c:smooth val="0"/>
        <c:axId val="610789008"/>
        <c:axId val="610786512"/>
      </c:lineChart>
      <c:catAx>
        <c:axId val="610788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10794832"/>
        <c:crosses val="autoZero"/>
        <c:auto val="1"/>
        <c:lblAlgn val="ctr"/>
        <c:lblOffset val="100"/>
        <c:noMultiLvlLbl val="0"/>
      </c:catAx>
      <c:valAx>
        <c:axId val="610794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dirty="0"/>
                  <a:t>Masse salariale</a:t>
                </a:r>
              </a:p>
            </c:rich>
          </c:tx>
          <c:layout>
            <c:manualLayout>
              <c:xMode val="edge"/>
              <c:yMode val="edge"/>
              <c:x val="6.9008406723573154E-2"/>
              <c:y val="4.2783677383621377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10788592"/>
        <c:crosses val="autoZero"/>
        <c:crossBetween val="between"/>
        <c:dispUnits>
          <c:builtInUnit val="millions"/>
          <c:dispUnitsLbl>
            <c:layout>
              <c:manualLayout>
                <c:xMode val="edge"/>
                <c:yMode val="edge"/>
                <c:x val="0.11125229365536261"/>
                <c:y val="5.8981659228223758E-2"/>
              </c:manualLayout>
            </c:layout>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dispUnitsLbl>
        </c:dispUnits>
      </c:valAx>
      <c:valAx>
        <c:axId val="610786512"/>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crossAx val="610789008"/>
        <c:crosses val="max"/>
        <c:crossBetween val="between"/>
      </c:valAx>
      <c:catAx>
        <c:axId val="610789008"/>
        <c:scaling>
          <c:orientation val="minMax"/>
        </c:scaling>
        <c:delete val="1"/>
        <c:axPos val="b"/>
        <c:majorTickMark val="out"/>
        <c:minorTickMark val="none"/>
        <c:tickLblPos val="nextTo"/>
        <c:crossAx val="61078651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994489957167215"/>
          <c:y val="0.21589477240295635"/>
          <c:w val="0.45143691526949203"/>
          <c:h val="0.78125054525297721"/>
        </c:manualLayout>
      </c:layout>
      <c:pieChart>
        <c:varyColors val="1"/>
        <c:ser>
          <c:idx val="0"/>
          <c:order val="0"/>
          <c:tx>
            <c:strRef>
              <c:f>'BOP 139'!$B$41</c:f>
              <c:strCache>
                <c:ptCount val="1"/>
                <c:pt idx="0">
                  <c:v>montant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E77-41FD-967A-645217694A5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E77-41FD-967A-645217694A5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E77-41FD-967A-645217694A5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E77-41FD-967A-645217694A5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E77-41FD-967A-645217694A52}"/>
              </c:ext>
            </c:extLst>
          </c:dPt>
          <c:dLbls>
            <c:dLbl>
              <c:idx val="0"/>
              <c:layout>
                <c:manualLayout>
                  <c:x val="-1.3203310184222564E-2"/>
                  <c:y val="7.4314376730588647E-2"/>
                </c:manualLayout>
              </c:layout>
              <c:dLblPos val="bestFit"/>
              <c:showLegendKey val="1"/>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7E77-41FD-967A-645217694A52}"/>
                </c:ext>
              </c:extLst>
            </c:dLbl>
            <c:dLbl>
              <c:idx val="1"/>
              <c:layout>
                <c:manualLayout>
                  <c:x val="-3.9246891504137731E-2"/>
                  <c:y val="1.362625290918354E-3"/>
                </c:manualLayout>
              </c:layout>
              <c:dLblPos val="bestFit"/>
              <c:showLegendKey val="1"/>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7E77-41FD-967A-645217694A52}"/>
                </c:ext>
              </c:extLst>
            </c:dLbl>
            <c:dLbl>
              <c:idx val="2"/>
              <c:layout>
                <c:manualLayout>
                  <c:x val="-6.0332473905268851E-2"/>
                  <c:y val="-4.9542917820392579E-2"/>
                </c:manualLayout>
              </c:layout>
              <c:dLblPos val="bestFit"/>
              <c:showLegendKey val="1"/>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7E77-41FD-967A-645217694A52}"/>
                </c:ext>
              </c:extLst>
            </c:dLbl>
            <c:dLbl>
              <c:idx val="3"/>
              <c:layout>
                <c:manualLayout>
                  <c:x val="-0.12675177776853661"/>
                  <c:y val="3.4680042474274746E-2"/>
                </c:manualLayout>
              </c:layout>
              <c:dLblPos val="bestFit"/>
              <c:showLegendKey val="1"/>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7E77-41FD-967A-645217694A52}"/>
                </c:ext>
              </c:extLst>
            </c:dLbl>
            <c:dLbl>
              <c:idx val="4"/>
              <c:layout>
                <c:manualLayout>
                  <c:x val="0.21125296294756102"/>
                  <c:y val="1.9817167128156996E-2"/>
                </c:manualLayout>
              </c:layout>
              <c:dLblPos val="bestFit"/>
              <c:showLegendKey val="1"/>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7E77-41FD-967A-645217694A52}"/>
                </c:ext>
              </c:extLst>
            </c:dLbl>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800" b="1" i="0" u="none" strike="noStrike" kern="1200" baseline="0">
                    <a:solidFill>
                      <a:schemeClr val="dk1">
                        <a:lumMod val="65000"/>
                        <a:lumOff val="35000"/>
                      </a:schemeClr>
                    </a:solidFill>
                    <a:latin typeface="+mn-lt"/>
                    <a:ea typeface="+mn-ea"/>
                    <a:cs typeface="+mn-cs"/>
                  </a:defRPr>
                </a:pPr>
                <a:endParaRPr lang="fr-FR"/>
              </a:p>
            </c:txPr>
            <c:dLblPos val="outEnd"/>
            <c:showLegendKey val="1"/>
            <c:showVal val="1"/>
            <c:showCatName val="1"/>
            <c:showSerName val="0"/>
            <c:showPercent val="0"/>
            <c:showBubbleSize val="0"/>
            <c:separator> </c:separator>
            <c:showLeaderLines val="1"/>
            <c:leaderLines>
              <c:spPr>
                <a:ln w="9525" cap="flat" cmpd="sng" algn="ctr">
                  <a:noFill/>
                  <a:round/>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'BOP 139'!$A$42:$A$46</c:f>
              <c:strCache>
                <c:ptCount val="5"/>
                <c:pt idx="0">
                  <c:v>rémunérations</c:v>
                </c:pt>
                <c:pt idx="1">
                  <c:v>indemnités</c:v>
                </c:pt>
                <c:pt idx="2">
                  <c:v>heures supplémentaires</c:v>
                </c:pt>
                <c:pt idx="3">
                  <c:v>cotisations et prestations sociales</c:v>
                </c:pt>
                <c:pt idx="4">
                  <c:v>Autres cotisations</c:v>
                </c:pt>
              </c:strCache>
            </c:strRef>
          </c:cat>
          <c:val>
            <c:numRef>
              <c:f>'BOP 139'!$C$42:$C$46</c:f>
              <c:numCache>
                <c:formatCode>0.00%</c:formatCode>
                <c:ptCount val="5"/>
                <c:pt idx="0">
                  <c:v>0.59180602688623318</c:v>
                </c:pt>
                <c:pt idx="1">
                  <c:v>0.10342293458847043</c:v>
                </c:pt>
                <c:pt idx="2">
                  <c:v>4.4471695143196738E-2</c:v>
                </c:pt>
                <c:pt idx="3">
                  <c:v>0.25740738049945439</c:v>
                </c:pt>
                <c:pt idx="4">
                  <c:v>2.8919628826452096E-3</c:v>
                </c:pt>
              </c:numCache>
            </c:numRef>
          </c:val>
          <c:extLst>
            <c:ext xmlns:c16="http://schemas.microsoft.com/office/drawing/2014/chart" uri="{C3380CC4-5D6E-409C-BE32-E72D297353CC}">
              <c16:uniqueId val="{0000000A-7E77-41FD-967A-645217694A5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25472169758916"/>
          <c:y val="4.5834983127196957E-2"/>
          <c:w val="0.78017168843984652"/>
          <c:h val="0.81644139658857773"/>
        </c:manualLayout>
      </c:layout>
      <c:lineChart>
        <c:grouping val="standard"/>
        <c:varyColors val="0"/>
        <c:ser>
          <c:idx val="0"/>
          <c:order val="0"/>
          <c:tx>
            <c:strRef>
              <c:f>'BOP 139'!$B$2</c:f>
              <c:strCache>
                <c:ptCount val="1"/>
                <c:pt idx="0">
                  <c:v>Montant de la dépense</c:v>
                </c:pt>
              </c:strCache>
            </c:strRef>
          </c:tx>
          <c:spPr>
            <a:ln w="28575" cap="rnd">
              <a:solidFill>
                <a:schemeClr val="accent1"/>
              </a:solidFill>
              <a:round/>
            </a:ln>
            <a:effectLst/>
          </c:spPr>
          <c:marker>
            <c:symbol val="none"/>
          </c:marker>
          <c:cat>
            <c:numRef>
              <c:f>'BOP 139'!$A$3:$A$10</c:f>
              <c:numCache>
                <c:formatCode>General</c:formatCode>
                <c:ptCount val="8"/>
                <c:pt idx="0">
                  <c:v>2017</c:v>
                </c:pt>
                <c:pt idx="1">
                  <c:v>2018</c:v>
                </c:pt>
                <c:pt idx="2">
                  <c:v>2019</c:v>
                </c:pt>
                <c:pt idx="3">
                  <c:v>2020</c:v>
                </c:pt>
                <c:pt idx="4">
                  <c:v>2021</c:v>
                </c:pt>
                <c:pt idx="5">
                  <c:v>2022</c:v>
                </c:pt>
                <c:pt idx="6">
                  <c:v>2023</c:v>
                </c:pt>
                <c:pt idx="7">
                  <c:v>2024</c:v>
                </c:pt>
              </c:numCache>
            </c:numRef>
          </c:cat>
          <c:val>
            <c:numRef>
              <c:f>'BOP 139'!$B$3:$B$10</c:f>
              <c:numCache>
                <c:formatCode>#,##0</c:formatCode>
                <c:ptCount val="8"/>
                <c:pt idx="0">
                  <c:v>18782287</c:v>
                </c:pt>
                <c:pt idx="1">
                  <c:v>18461488</c:v>
                </c:pt>
                <c:pt idx="2">
                  <c:v>18347933</c:v>
                </c:pt>
                <c:pt idx="3">
                  <c:v>19052593</c:v>
                </c:pt>
                <c:pt idx="4">
                  <c:v>18457182</c:v>
                </c:pt>
                <c:pt idx="5">
                  <c:v>18834813</c:v>
                </c:pt>
                <c:pt idx="6">
                  <c:v>18415902</c:v>
                </c:pt>
                <c:pt idx="7">
                  <c:v>18252104</c:v>
                </c:pt>
              </c:numCache>
            </c:numRef>
          </c:val>
          <c:smooth val="0"/>
          <c:extLst>
            <c:ext xmlns:c16="http://schemas.microsoft.com/office/drawing/2014/chart" uri="{C3380CC4-5D6E-409C-BE32-E72D297353CC}">
              <c16:uniqueId val="{00000000-0A8A-4D34-B92E-7C6F2D2F2C8F}"/>
            </c:ext>
          </c:extLst>
        </c:ser>
        <c:dLbls>
          <c:showLegendKey val="0"/>
          <c:showVal val="0"/>
          <c:showCatName val="0"/>
          <c:showSerName val="0"/>
          <c:showPercent val="0"/>
          <c:showBubbleSize val="0"/>
        </c:dLbls>
        <c:smooth val="0"/>
        <c:axId val="337081759"/>
        <c:axId val="337082175"/>
      </c:lineChart>
      <c:catAx>
        <c:axId val="337081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37082175"/>
        <c:crosses val="autoZero"/>
        <c:auto val="1"/>
        <c:lblAlgn val="ctr"/>
        <c:lblOffset val="100"/>
        <c:noMultiLvlLbl val="0"/>
      </c:catAx>
      <c:valAx>
        <c:axId val="337082175"/>
        <c:scaling>
          <c:orientation val="minMax"/>
          <c:min val="15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37081759"/>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ratios!$B$14</c:f>
              <c:strCache>
                <c:ptCount val="1"/>
                <c:pt idx="0">
                  <c:v>Aca</c:v>
                </c:pt>
              </c:strCache>
            </c:strRef>
          </c:tx>
          <c:spPr>
            <a:solidFill>
              <a:schemeClr val="accent2"/>
            </a:solidFill>
            <a:ln>
              <a:noFill/>
            </a:ln>
            <a:effectLst/>
          </c:spPr>
          <c:invertIfNegative val="0"/>
          <c:cat>
            <c:strRef>
              <c:f>ratios!$A$15:$A$20</c:f>
              <c:strCache>
                <c:ptCount val="6"/>
                <c:pt idx="0">
                  <c:v>2018/2019</c:v>
                </c:pt>
                <c:pt idx="1">
                  <c:v>2019/2020</c:v>
                </c:pt>
                <c:pt idx="2">
                  <c:v>2020/2021</c:v>
                </c:pt>
                <c:pt idx="3">
                  <c:v>2021/2022</c:v>
                </c:pt>
                <c:pt idx="4">
                  <c:v>2022/2023</c:v>
                </c:pt>
                <c:pt idx="5">
                  <c:v>2023/2024</c:v>
                </c:pt>
              </c:strCache>
            </c:strRef>
          </c:cat>
          <c:val>
            <c:numRef>
              <c:f>ratios!$B$15:$B$20</c:f>
              <c:numCache>
                <c:formatCode>General</c:formatCode>
                <c:ptCount val="6"/>
                <c:pt idx="0">
                  <c:v>22.8</c:v>
                </c:pt>
                <c:pt idx="1">
                  <c:v>22.4</c:v>
                </c:pt>
                <c:pt idx="2">
                  <c:v>21.8</c:v>
                </c:pt>
                <c:pt idx="3">
                  <c:v>21.6</c:v>
                </c:pt>
                <c:pt idx="4">
                  <c:v>21.4</c:v>
                </c:pt>
                <c:pt idx="5">
                  <c:v>21.3</c:v>
                </c:pt>
              </c:numCache>
            </c:numRef>
          </c:val>
          <c:extLst>
            <c:ext xmlns:c16="http://schemas.microsoft.com/office/drawing/2014/chart" uri="{C3380CC4-5D6E-409C-BE32-E72D297353CC}">
              <c16:uniqueId val="{00000000-8D31-443C-92B4-8620E8E68AE0}"/>
            </c:ext>
          </c:extLst>
        </c:ser>
        <c:ser>
          <c:idx val="1"/>
          <c:order val="1"/>
          <c:tx>
            <c:strRef>
              <c:f>ratios!$C$14</c:f>
              <c:strCache>
                <c:ptCount val="1"/>
                <c:pt idx="0">
                  <c:v>National</c:v>
                </c:pt>
              </c:strCache>
            </c:strRef>
          </c:tx>
          <c:spPr>
            <a:solidFill>
              <a:schemeClr val="accent4"/>
            </a:solidFill>
            <a:ln>
              <a:noFill/>
            </a:ln>
            <a:effectLst/>
          </c:spPr>
          <c:invertIfNegative val="0"/>
          <c:cat>
            <c:strRef>
              <c:f>ratios!$A$15:$A$20</c:f>
              <c:strCache>
                <c:ptCount val="6"/>
                <c:pt idx="0">
                  <c:v>2018/2019</c:v>
                </c:pt>
                <c:pt idx="1">
                  <c:v>2019/2020</c:v>
                </c:pt>
                <c:pt idx="2">
                  <c:v>2020/2021</c:v>
                </c:pt>
                <c:pt idx="3">
                  <c:v>2021/2022</c:v>
                </c:pt>
                <c:pt idx="4">
                  <c:v>2022/2023</c:v>
                </c:pt>
                <c:pt idx="5">
                  <c:v>2023/2024</c:v>
                </c:pt>
              </c:strCache>
            </c:strRef>
          </c:cat>
          <c:val>
            <c:numRef>
              <c:f>ratios!$C$15:$C$20</c:f>
              <c:numCache>
                <c:formatCode>General</c:formatCode>
                <c:ptCount val="6"/>
                <c:pt idx="0">
                  <c:v>23.1</c:v>
                </c:pt>
                <c:pt idx="1">
                  <c:v>22.7</c:v>
                </c:pt>
                <c:pt idx="2">
                  <c:v>22.2</c:v>
                </c:pt>
                <c:pt idx="3">
                  <c:v>21.8</c:v>
                </c:pt>
                <c:pt idx="4">
                  <c:v>21.7</c:v>
                </c:pt>
                <c:pt idx="5">
                  <c:v>21.5</c:v>
                </c:pt>
              </c:numCache>
            </c:numRef>
          </c:val>
          <c:extLst>
            <c:ext xmlns:c16="http://schemas.microsoft.com/office/drawing/2014/chart" uri="{C3380CC4-5D6E-409C-BE32-E72D297353CC}">
              <c16:uniqueId val="{00000001-8D31-443C-92B4-8620E8E68AE0}"/>
            </c:ext>
          </c:extLst>
        </c:ser>
        <c:dLbls>
          <c:showLegendKey val="0"/>
          <c:showVal val="0"/>
          <c:showCatName val="0"/>
          <c:showSerName val="0"/>
          <c:showPercent val="0"/>
          <c:showBubbleSize val="0"/>
        </c:dLbls>
        <c:gapWidth val="219"/>
        <c:overlap val="-27"/>
        <c:axId val="1648194047"/>
        <c:axId val="1648194463"/>
      </c:barChart>
      <c:catAx>
        <c:axId val="1648194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48194463"/>
        <c:crosses val="autoZero"/>
        <c:auto val="1"/>
        <c:lblAlgn val="ctr"/>
        <c:lblOffset val="100"/>
        <c:noMultiLvlLbl val="0"/>
      </c:catAx>
      <c:valAx>
        <c:axId val="16481944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4819404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'BOP 140'!$D$5</c:f>
              <c:strCache>
                <c:ptCount val="1"/>
                <c:pt idx="0">
                  <c:v>Effectifs
Elèves</c:v>
                </c:pt>
              </c:strCache>
            </c:strRef>
          </c:tx>
          <c:spPr>
            <a:ln w="28575" cap="rnd">
              <a:solidFill>
                <a:schemeClr val="accent2"/>
              </a:solidFill>
              <a:round/>
            </a:ln>
            <a:effectLst/>
          </c:spPr>
          <c:marker>
            <c:symbol val="none"/>
          </c:marker>
          <c:cat>
            <c:numRef>
              <c:f>'BOP 140'!$B$12:$B$19</c:f>
              <c:numCache>
                <c:formatCode>General</c:formatCode>
                <c:ptCount val="8"/>
                <c:pt idx="0">
                  <c:v>2017</c:v>
                </c:pt>
                <c:pt idx="1">
                  <c:v>2018</c:v>
                </c:pt>
                <c:pt idx="2">
                  <c:v>2019</c:v>
                </c:pt>
                <c:pt idx="3">
                  <c:v>2020</c:v>
                </c:pt>
                <c:pt idx="4">
                  <c:v>2021</c:v>
                </c:pt>
                <c:pt idx="5">
                  <c:v>2022</c:v>
                </c:pt>
                <c:pt idx="6">
                  <c:v>2023</c:v>
                </c:pt>
                <c:pt idx="7">
                  <c:v>2024</c:v>
                </c:pt>
              </c:numCache>
            </c:numRef>
          </c:cat>
          <c:val>
            <c:numRef>
              <c:f>'BOP 140'!$D$12:$D$19</c:f>
              <c:numCache>
                <c:formatCode>#,##0</c:formatCode>
                <c:ptCount val="8"/>
                <c:pt idx="0">
                  <c:v>202186</c:v>
                </c:pt>
                <c:pt idx="1">
                  <c:v>199702</c:v>
                </c:pt>
                <c:pt idx="2">
                  <c:v>197392</c:v>
                </c:pt>
                <c:pt idx="3">
                  <c:v>194031</c:v>
                </c:pt>
                <c:pt idx="4">
                  <c:v>190991</c:v>
                </c:pt>
                <c:pt idx="5">
                  <c:v>188578</c:v>
                </c:pt>
                <c:pt idx="6">
                  <c:v>184674</c:v>
                </c:pt>
                <c:pt idx="7">
                  <c:v>180590</c:v>
                </c:pt>
              </c:numCache>
            </c:numRef>
          </c:val>
          <c:smooth val="0"/>
          <c:extLst>
            <c:ext xmlns:c16="http://schemas.microsoft.com/office/drawing/2014/chart" uri="{C3380CC4-5D6E-409C-BE32-E72D297353CC}">
              <c16:uniqueId val="{00000000-7BA4-4813-A87F-F0AEA9E9D2EB}"/>
            </c:ext>
          </c:extLst>
        </c:ser>
        <c:dLbls>
          <c:showLegendKey val="0"/>
          <c:showVal val="0"/>
          <c:showCatName val="0"/>
          <c:showSerName val="0"/>
          <c:showPercent val="0"/>
          <c:showBubbleSize val="0"/>
        </c:dLbls>
        <c:marker val="1"/>
        <c:smooth val="0"/>
        <c:axId val="610788592"/>
        <c:axId val="610794832"/>
      </c:lineChart>
      <c:lineChart>
        <c:grouping val="standard"/>
        <c:varyColors val="0"/>
        <c:ser>
          <c:idx val="1"/>
          <c:order val="1"/>
          <c:tx>
            <c:strRef>
              <c:f>'BOP 140'!$C$5</c:f>
              <c:strCache>
                <c:ptCount val="1"/>
                <c:pt idx="0">
                  <c:v>Moyens d'enseignements</c:v>
                </c:pt>
              </c:strCache>
            </c:strRef>
          </c:tx>
          <c:spPr>
            <a:ln w="28575" cap="rnd">
              <a:solidFill>
                <a:schemeClr val="accent4"/>
              </a:solidFill>
              <a:round/>
            </a:ln>
            <a:effectLst/>
          </c:spPr>
          <c:marker>
            <c:symbol val="none"/>
          </c:marker>
          <c:val>
            <c:numRef>
              <c:f>'BOP 140'!$C$12:$C$19</c:f>
              <c:numCache>
                <c:formatCode>#,##0</c:formatCode>
                <c:ptCount val="8"/>
                <c:pt idx="0">
                  <c:v>11618</c:v>
                </c:pt>
                <c:pt idx="1">
                  <c:v>11536</c:v>
                </c:pt>
                <c:pt idx="2">
                  <c:v>11537</c:v>
                </c:pt>
                <c:pt idx="3">
                  <c:v>11520</c:v>
                </c:pt>
                <c:pt idx="4">
                  <c:v>11521</c:v>
                </c:pt>
                <c:pt idx="5">
                  <c:v>11535</c:v>
                </c:pt>
                <c:pt idx="6">
                  <c:v>11529</c:v>
                </c:pt>
                <c:pt idx="7">
                  <c:v>11343</c:v>
                </c:pt>
              </c:numCache>
            </c:numRef>
          </c:val>
          <c:smooth val="0"/>
          <c:extLst>
            <c:ext xmlns:c16="http://schemas.microsoft.com/office/drawing/2014/chart" uri="{C3380CC4-5D6E-409C-BE32-E72D297353CC}">
              <c16:uniqueId val="{00000001-7BA4-4813-A87F-F0AEA9E9D2EB}"/>
            </c:ext>
          </c:extLst>
        </c:ser>
        <c:dLbls>
          <c:showLegendKey val="0"/>
          <c:showVal val="0"/>
          <c:showCatName val="0"/>
          <c:showSerName val="0"/>
          <c:showPercent val="0"/>
          <c:showBubbleSize val="0"/>
        </c:dLbls>
        <c:marker val="1"/>
        <c:smooth val="0"/>
        <c:axId val="610789008"/>
        <c:axId val="610786512"/>
      </c:lineChart>
      <c:catAx>
        <c:axId val="610788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10794832"/>
        <c:crosses val="autoZero"/>
        <c:auto val="1"/>
        <c:lblAlgn val="ctr"/>
        <c:lblOffset val="100"/>
        <c:noMultiLvlLbl val="0"/>
      </c:catAx>
      <c:valAx>
        <c:axId val="610794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dirty="0" smtClean="0"/>
                  <a:t>Effectifs</a:t>
                </a:r>
                <a:r>
                  <a:rPr lang="fr-FR" baseline="0" dirty="0" smtClean="0"/>
                  <a:t> élèves</a:t>
                </a:r>
                <a:endParaRPr lang="fr-FR"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10788592"/>
        <c:crosses val="autoZero"/>
        <c:crossBetween val="between"/>
      </c:valAx>
      <c:valAx>
        <c:axId val="610786512"/>
        <c:scaling>
          <c:orientation val="minMax"/>
          <c:min val="1100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dirty="0" smtClean="0"/>
                  <a:t>Moyens d'enseignement</a:t>
                </a:r>
                <a:endParaRPr lang="fr-FR"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10789008"/>
        <c:crosses val="max"/>
        <c:crossBetween val="between"/>
      </c:valAx>
      <c:catAx>
        <c:axId val="610789008"/>
        <c:scaling>
          <c:orientation val="minMax"/>
        </c:scaling>
        <c:delete val="1"/>
        <c:axPos val="b"/>
        <c:numFmt formatCode="General" sourceLinked="1"/>
        <c:majorTickMark val="out"/>
        <c:minorTickMark val="none"/>
        <c:tickLblPos val="nextTo"/>
        <c:crossAx val="61078651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970725474947223E-2"/>
          <c:y val="0.20528194920964382"/>
          <c:w val="0.73162641019684682"/>
          <c:h val="0.5523455107304116"/>
        </c:manualLayout>
      </c:layout>
      <c:lineChart>
        <c:grouping val="standard"/>
        <c:varyColors val="0"/>
        <c:ser>
          <c:idx val="0"/>
          <c:order val="0"/>
          <c:tx>
            <c:strRef>
              <c:f>'graph 140'!$A$39</c:f>
              <c:strCache>
                <c:ptCount val="1"/>
                <c:pt idx="0">
                  <c:v>2023</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'graph 140'!$B$38:$J$38</c:f>
              <c:strCache>
                <c:ptCount val="8"/>
                <c:pt idx="0">
                  <c:v>2017</c:v>
                </c:pt>
                <c:pt idx="1">
                  <c:v>2018</c:v>
                </c:pt>
                <c:pt idx="2">
                  <c:v>2019</c:v>
                </c:pt>
                <c:pt idx="3">
                  <c:v>2020</c:v>
                </c:pt>
                <c:pt idx="4">
                  <c:v>2021</c:v>
                </c:pt>
                <c:pt idx="5">
                  <c:v>2022</c:v>
                </c:pt>
                <c:pt idx="6">
                  <c:v>2023</c:v>
                </c:pt>
                <c:pt idx="7">
                  <c:v>P2024</c:v>
                </c:pt>
              </c:strCache>
            </c:strRef>
          </c:cat>
          <c:val>
            <c:numRef>
              <c:f>'graph 140'!$B$39:$J$39</c:f>
              <c:numCache>
                <c:formatCode>0.0</c:formatCode>
                <c:ptCount val="8"/>
                <c:pt idx="0">
                  <c:v>5.3434397218655052</c:v>
                </c:pt>
                <c:pt idx="1">
                  <c:v>5.4642999999999997</c:v>
                </c:pt>
                <c:pt idx="2">
                  <c:v>5.5858310626702998</c:v>
                </c:pt>
                <c:pt idx="3">
                  <c:v>5.7105530770240129</c:v>
                </c:pt>
                <c:pt idx="4">
                  <c:v>5.7816472634818679</c:v>
                </c:pt>
                <c:pt idx="5">
                  <c:v>5.8675376303897204</c:v>
                </c:pt>
                <c:pt idx="6" formatCode="0.00">
                  <c:v>5.9973000000000001</c:v>
                </c:pt>
                <c:pt idx="7" formatCode="0.00">
                  <c:v>6.0475007595117685</c:v>
                </c:pt>
              </c:numCache>
            </c:numRef>
          </c:val>
          <c:smooth val="0"/>
          <c:extLst>
            <c:ext xmlns:c16="http://schemas.microsoft.com/office/drawing/2014/chart" uri="{C3380CC4-5D6E-409C-BE32-E72D297353CC}">
              <c16:uniqueId val="{00000000-6110-4024-B1B2-A490BF3ADB8A}"/>
            </c:ext>
          </c:extLst>
        </c:ser>
        <c:ser>
          <c:idx val="1"/>
          <c:order val="1"/>
          <c:tx>
            <c:strRef>
              <c:f>'graph 140'!$A$40</c:f>
              <c:strCache>
                <c:ptCount val="1"/>
                <c:pt idx="0">
                  <c:v>DSDEN55</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strRef>
              <c:f>'graph 140'!$B$38:$J$38</c:f>
              <c:strCache>
                <c:ptCount val="8"/>
                <c:pt idx="0">
                  <c:v>2017</c:v>
                </c:pt>
                <c:pt idx="1">
                  <c:v>2018</c:v>
                </c:pt>
                <c:pt idx="2">
                  <c:v>2019</c:v>
                </c:pt>
                <c:pt idx="3">
                  <c:v>2020</c:v>
                </c:pt>
                <c:pt idx="4">
                  <c:v>2021</c:v>
                </c:pt>
                <c:pt idx="5">
                  <c:v>2022</c:v>
                </c:pt>
                <c:pt idx="6">
                  <c:v>2023</c:v>
                </c:pt>
                <c:pt idx="7">
                  <c:v>P2024</c:v>
                </c:pt>
              </c:strCache>
            </c:strRef>
          </c:cat>
          <c:val>
            <c:numRef>
              <c:f>'graph 140'!$B$40:$J$40</c:f>
              <c:numCache>
                <c:formatCode>0.0</c:formatCode>
                <c:ptCount val="8"/>
                <c:pt idx="0">
                  <c:v>6.3862978449662267</c:v>
                </c:pt>
                <c:pt idx="1">
                  <c:v>6.5617999999999999</c:v>
                </c:pt>
                <c:pt idx="2">
                  <c:v>6.5148587420042645</c:v>
                </c:pt>
                <c:pt idx="3">
                  <c:v>6.6219884628435697</c:v>
                </c:pt>
                <c:pt idx="4">
                  <c:v>6.742724178648329</c:v>
                </c:pt>
                <c:pt idx="5">
                  <c:v>6.8656241154825919</c:v>
                </c:pt>
                <c:pt idx="6" formatCode="0.00">
                  <c:v>6.8712</c:v>
                </c:pt>
                <c:pt idx="7" formatCode="0.00">
                  <c:v>6.871932173136992</c:v>
                </c:pt>
              </c:numCache>
            </c:numRef>
          </c:val>
          <c:smooth val="0"/>
          <c:extLst>
            <c:ext xmlns:c16="http://schemas.microsoft.com/office/drawing/2014/chart" uri="{C3380CC4-5D6E-409C-BE32-E72D297353CC}">
              <c16:uniqueId val="{00000001-6110-4024-B1B2-A490BF3ADB8A}"/>
            </c:ext>
          </c:extLst>
        </c:ser>
        <c:ser>
          <c:idx val="2"/>
          <c:order val="2"/>
          <c:tx>
            <c:strRef>
              <c:f>'graph 140'!$A$41</c:f>
              <c:strCache>
                <c:ptCount val="1"/>
                <c:pt idx="0">
                  <c:v>DSDEN57</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strRef>
              <c:f>'graph 140'!$B$38:$J$38</c:f>
              <c:strCache>
                <c:ptCount val="8"/>
                <c:pt idx="0">
                  <c:v>2017</c:v>
                </c:pt>
                <c:pt idx="1">
                  <c:v>2018</c:v>
                </c:pt>
                <c:pt idx="2">
                  <c:v>2019</c:v>
                </c:pt>
                <c:pt idx="3">
                  <c:v>2020</c:v>
                </c:pt>
                <c:pt idx="4">
                  <c:v>2021</c:v>
                </c:pt>
                <c:pt idx="5">
                  <c:v>2022</c:v>
                </c:pt>
                <c:pt idx="6">
                  <c:v>2023</c:v>
                </c:pt>
                <c:pt idx="7">
                  <c:v>P2024</c:v>
                </c:pt>
              </c:strCache>
            </c:strRef>
          </c:cat>
          <c:val>
            <c:numRef>
              <c:f>'graph 140'!$B$41:$J$41</c:f>
              <c:numCache>
                <c:formatCode>0.0</c:formatCode>
                <c:ptCount val="8"/>
                <c:pt idx="0">
                  <c:v>5.447684483877949</c:v>
                </c:pt>
                <c:pt idx="1">
                  <c:v>5.5030999999999999</c:v>
                </c:pt>
                <c:pt idx="2">
                  <c:v>5.5513347471523211</c:v>
                </c:pt>
                <c:pt idx="3">
                  <c:v>5.6609929078014183</c:v>
                </c:pt>
                <c:pt idx="4">
                  <c:v>5.7123879893098559</c:v>
                </c:pt>
                <c:pt idx="5">
                  <c:v>5.7645269276876787</c:v>
                </c:pt>
                <c:pt idx="6" formatCode="0.00">
                  <c:v>5.8551000000000002</c:v>
                </c:pt>
                <c:pt idx="7" formatCode="0.00">
                  <c:v>5.9432480069101565</c:v>
                </c:pt>
              </c:numCache>
            </c:numRef>
          </c:val>
          <c:smooth val="0"/>
          <c:extLst>
            <c:ext xmlns:c16="http://schemas.microsoft.com/office/drawing/2014/chart" uri="{C3380CC4-5D6E-409C-BE32-E72D297353CC}">
              <c16:uniqueId val="{00000002-6110-4024-B1B2-A490BF3ADB8A}"/>
            </c:ext>
          </c:extLst>
        </c:ser>
        <c:ser>
          <c:idx val="3"/>
          <c:order val="3"/>
          <c:tx>
            <c:strRef>
              <c:f>'graph 140'!$A$42</c:f>
              <c:strCache>
                <c:ptCount val="1"/>
                <c:pt idx="0">
                  <c:v>DSDEN88</c:v>
                </c:pt>
              </c:strCache>
            </c:strRef>
          </c:tx>
          <c:spPr>
            <a:ln w="22225" cap="rnd">
              <a:solidFill>
                <a:schemeClr val="accent4"/>
              </a:solidFill>
              <a:round/>
            </a:ln>
            <a:effectLst/>
          </c:spPr>
          <c:marker>
            <c:symbol val="x"/>
            <c:size val="6"/>
            <c:spPr>
              <a:noFill/>
              <a:ln w="9525">
                <a:solidFill>
                  <a:schemeClr val="accent4"/>
                </a:solidFill>
                <a:round/>
              </a:ln>
              <a:effectLst/>
            </c:spPr>
          </c:marker>
          <c:cat>
            <c:strRef>
              <c:f>'graph 140'!$B$38:$J$38</c:f>
              <c:strCache>
                <c:ptCount val="8"/>
                <c:pt idx="0">
                  <c:v>2017</c:v>
                </c:pt>
                <c:pt idx="1">
                  <c:v>2018</c:v>
                </c:pt>
                <c:pt idx="2">
                  <c:v>2019</c:v>
                </c:pt>
                <c:pt idx="3">
                  <c:v>2020</c:v>
                </c:pt>
                <c:pt idx="4">
                  <c:v>2021</c:v>
                </c:pt>
                <c:pt idx="5">
                  <c:v>2022</c:v>
                </c:pt>
                <c:pt idx="6">
                  <c:v>2023</c:v>
                </c:pt>
                <c:pt idx="7">
                  <c:v>P2024</c:v>
                </c:pt>
              </c:strCache>
            </c:strRef>
          </c:cat>
          <c:val>
            <c:numRef>
              <c:f>'graph 140'!$B$42:$J$42</c:f>
              <c:numCache>
                <c:formatCode>0.0</c:formatCode>
                <c:ptCount val="8"/>
                <c:pt idx="0">
                  <c:v>6.126716501465407</c:v>
                </c:pt>
                <c:pt idx="1">
                  <c:v>6.2671000000000001</c:v>
                </c:pt>
                <c:pt idx="2">
                  <c:v>6.3852439151057716</c:v>
                </c:pt>
                <c:pt idx="3">
                  <c:v>6.5490600968385078</c:v>
                </c:pt>
                <c:pt idx="4">
                  <c:v>6.5967718691454094</c:v>
                </c:pt>
                <c:pt idx="5">
                  <c:v>6.7465576908916871</c:v>
                </c:pt>
                <c:pt idx="6" formatCode="0.00">
                  <c:v>6.7393999999999998</c:v>
                </c:pt>
                <c:pt idx="7" formatCode="0.00">
                  <c:v>6.7373550599021534</c:v>
                </c:pt>
              </c:numCache>
            </c:numRef>
          </c:val>
          <c:smooth val="0"/>
          <c:extLst>
            <c:ext xmlns:c16="http://schemas.microsoft.com/office/drawing/2014/chart" uri="{C3380CC4-5D6E-409C-BE32-E72D297353CC}">
              <c16:uniqueId val="{00000003-6110-4024-B1B2-A490BF3ADB8A}"/>
            </c:ext>
          </c:extLst>
        </c:ser>
        <c:ser>
          <c:idx val="4"/>
          <c:order val="4"/>
          <c:tx>
            <c:strRef>
              <c:f>'graph 140'!$A$43</c:f>
              <c:strCache>
                <c:ptCount val="1"/>
                <c:pt idx="0">
                  <c:v>Nancy-Metz </c:v>
                </c:pt>
              </c:strCache>
            </c:strRef>
          </c:tx>
          <c:spPr>
            <a:ln w="22225" cap="rnd">
              <a:solidFill>
                <a:schemeClr val="accent5"/>
              </a:solidFill>
              <a:round/>
            </a:ln>
            <a:effectLst/>
          </c:spPr>
          <c:marker>
            <c:symbol val="star"/>
            <c:size val="6"/>
            <c:spPr>
              <a:noFill/>
              <a:ln w="9525">
                <a:solidFill>
                  <a:schemeClr val="accent5"/>
                </a:solidFill>
                <a:round/>
              </a:ln>
              <a:effectLst/>
            </c:spPr>
          </c:marker>
          <c:cat>
            <c:strRef>
              <c:f>'graph 140'!$B$38:$J$38</c:f>
              <c:strCache>
                <c:ptCount val="8"/>
                <c:pt idx="0">
                  <c:v>2017</c:v>
                </c:pt>
                <c:pt idx="1">
                  <c:v>2018</c:v>
                </c:pt>
                <c:pt idx="2">
                  <c:v>2019</c:v>
                </c:pt>
                <c:pt idx="3">
                  <c:v>2020</c:v>
                </c:pt>
                <c:pt idx="4">
                  <c:v>2021</c:v>
                </c:pt>
                <c:pt idx="5">
                  <c:v>2022</c:v>
                </c:pt>
                <c:pt idx="6">
                  <c:v>2023</c:v>
                </c:pt>
                <c:pt idx="7">
                  <c:v>P2024</c:v>
                </c:pt>
              </c:strCache>
            </c:strRef>
          </c:cat>
          <c:val>
            <c:numRef>
              <c:f>'graph 140'!$B$43:$J$43</c:f>
              <c:numCache>
                <c:formatCode>0.0</c:formatCode>
                <c:ptCount val="8"/>
                <c:pt idx="0">
                  <c:v>5.5889131789540327</c:v>
                </c:pt>
                <c:pt idx="1">
                  <c:v>5.6844999999999999</c:v>
                </c:pt>
                <c:pt idx="2">
                  <c:v>5.7574521763799948</c:v>
                </c:pt>
                <c:pt idx="3">
                  <c:v>5.8781019527807414</c:v>
                </c:pt>
                <c:pt idx="4">
                  <c:v>5.9402589650821245</c:v>
                </c:pt>
                <c:pt idx="5">
                  <c:v>6.0206439775583585</c:v>
                </c:pt>
                <c:pt idx="6" formatCode="0.00">
                  <c:v>6.1018999999999997</c:v>
                </c:pt>
                <c:pt idx="7" formatCode="0.00">
                  <c:v>6.1583192014715546</c:v>
                </c:pt>
              </c:numCache>
            </c:numRef>
          </c:val>
          <c:smooth val="0"/>
          <c:extLst>
            <c:ext xmlns:c16="http://schemas.microsoft.com/office/drawing/2014/chart" uri="{C3380CC4-5D6E-409C-BE32-E72D297353CC}">
              <c16:uniqueId val="{00000004-6110-4024-B1B2-A490BF3ADB8A}"/>
            </c:ext>
          </c:extLst>
        </c:ser>
        <c:dLbls>
          <c:showLegendKey val="0"/>
          <c:showVal val="0"/>
          <c:showCatName val="0"/>
          <c:showSerName val="0"/>
          <c:showPercent val="0"/>
          <c:showBubbleSize val="0"/>
        </c:dLbls>
        <c:marker val="1"/>
        <c:smooth val="0"/>
        <c:axId val="166064671"/>
        <c:axId val="163693695"/>
        <c:extLst>
          <c:ext xmlns:c15="http://schemas.microsoft.com/office/drawing/2012/chart" uri="{02D57815-91ED-43cb-92C2-25804820EDAC}">
            <c15:filteredLineSeries>
              <c15:ser>
                <c:idx val="5"/>
                <c:order val="5"/>
                <c:tx>
                  <c:strRef>
                    <c:extLst>
                      <c:ext uri="{02D57815-91ED-43cb-92C2-25804820EDAC}">
                        <c15:formulaRef>
                          <c15:sqref>'graph 140'!$A$44</c15:sqref>
                        </c15:formulaRef>
                      </c:ext>
                    </c:extLst>
                    <c:strCache>
                      <c:ptCount val="1"/>
                      <c:pt idx="0">
                        <c:v>Nationale</c:v>
                      </c:pt>
                    </c:strCache>
                  </c:strRef>
                </c:tx>
                <c:spPr>
                  <a:ln w="22225" cap="rnd">
                    <a:solidFill>
                      <a:schemeClr val="accent6"/>
                    </a:solidFill>
                    <a:round/>
                  </a:ln>
                  <a:effectLst/>
                </c:spPr>
                <c:marker>
                  <c:symbol val="none"/>
                </c:marker>
                <c:cat>
                  <c:strRef>
                    <c:extLst>
                      <c:ext uri="{02D57815-91ED-43cb-92C2-25804820EDAC}">
                        <c15:formulaRef>
                          <c15:sqref>'graph 140'!$B$38:$J$38</c15:sqref>
                        </c15:formulaRef>
                      </c:ext>
                    </c:extLst>
                    <c:strCache>
                      <c:ptCount val="8"/>
                      <c:pt idx="0">
                        <c:v>2017</c:v>
                      </c:pt>
                      <c:pt idx="1">
                        <c:v>2018</c:v>
                      </c:pt>
                      <c:pt idx="2">
                        <c:v>2019</c:v>
                      </c:pt>
                      <c:pt idx="3">
                        <c:v>2020</c:v>
                      </c:pt>
                      <c:pt idx="4">
                        <c:v>2021</c:v>
                      </c:pt>
                      <c:pt idx="5">
                        <c:v>2022</c:v>
                      </c:pt>
                      <c:pt idx="6">
                        <c:v>2023</c:v>
                      </c:pt>
                      <c:pt idx="7">
                        <c:v>P2024</c:v>
                      </c:pt>
                    </c:strCache>
                  </c:strRef>
                </c:cat>
                <c:val>
                  <c:numRef>
                    <c:extLst>
                      <c:ext uri="{02D57815-91ED-43cb-92C2-25804820EDAC}">
                        <c15:formulaRef>
                          <c15:sqref>'graph 140'!$B$44:$J$44</c15:sqref>
                        </c15:formulaRef>
                      </c:ext>
                    </c:extLst>
                    <c:numCache>
                      <c:formatCode>0.0000</c:formatCode>
                      <c:ptCount val="8"/>
                      <c:pt idx="5">
                        <c:v>5.93</c:v>
                      </c:pt>
                    </c:numCache>
                  </c:numRef>
                </c:val>
                <c:smooth val="0"/>
                <c:extLst>
                  <c:ext xmlns:c16="http://schemas.microsoft.com/office/drawing/2014/chart" uri="{C3380CC4-5D6E-409C-BE32-E72D297353CC}">
                    <c16:uniqueId val="{00000005-6110-4024-B1B2-A490BF3ADB8A}"/>
                  </c:ext>
                </c:extLst>
              </c15:ser>
            </c15:filteredLineSeries>
          </c:ext>
        </c:extLst>
      </c:lineChart>
      <c:catAx>
        <c:axId val="1660646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chemeClr val="tx1"/>
                </a:solidFill>
                <a:latin typeface="+mn-lt"/>
                <a:ea typeface="+mn-ea"/>
                <a:cs typeface="+mn-cs"/>
              </a:defRPr>
            </a:pPr>
            <a:endParaRPr lang="fr-FR"/>
          </a:p>
        </c:txPr>
        <c:crossAx val="163693695"/>
        <c:crosses val="autoZero"/>
        <c:auto val="1"/>
        <c:lblAlgn val="ctr"/>
        <c:lblOffset val="100"/>
        <c:noMultiLvlLbl val="0"/>
      </c:catAx>
      <c:valAx>
        <c:axId val="163693695"/>
        <c:scaling>
          <c:orientation val="minMax"/>
          <c:max val="6.9"/>
          <c:min val="5.3"/>
        </c:scaling>
        <c:delete val="0"/>
        <c:axPos val="l"/>
        <c:numFmt formatCode="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6064671"/>
        <c:crosses val="autoZero"/>
        <c:crossBetween val="between"/>
      </c:valAx>
      <c:spPr>
        <a:noFill/>
        <a:ln>
          <a:noFill/>
        </a:ln>
        <a:effectLst/>
      </c:spPr>
    </c:plotArea>
    <c:legend>
      <c:legendPos val="r"/>
      <c:layout>
        <c:manualLayout>
          <c:xMode val="edge"/>
          <c:yMode val="edge"/>
          <c:x val="0.81978249260183211"/>
          <c:y val="0.26934649431919394"/>
          <c:w val="0.17019652488107381"/>
          <c:h val="0.4514711235372020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0.03956</cdr:x>
      <cdr:y>0</cdr:y>
    </cdr:from>
    <cdr:to>
      <cdr:x>0.91556</cdr:x>
      <cdr:y>0.13464</cdr:y>
    </cdr:to>
    <cdr:sp macro="" textlink="">
      <cdr:nvSpPr>
        <cdr:cNvPr id="2" name="ZoneTexte 7"/>
        <cdr:cNvSpPr txBox="1"/>
      </cdr:nvSpPr>
      <cdr:spPr>
        <a:xfrm xmlns:a="http://schemas.openxmlformats.org/drawingml/2006/main">
          <a:off x="180870" y="-3255900"/>
          <a:ext cx="400508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fr-FR" dirty="0"/>
        </a:p>
      </cdr:txBody>
    </cdr:sp>
  </cdr:relSizeAnchor>
</c:userShapes>
</file>

<file path=ppt/drawings/drawing2.xml><?xml version="1.0" encoding="utf-8"?>
<c:userShapes xmlns:c="http://schemas.openxmlformats.org/drawingml/2006/chart">
  <cdr:relSizeAnchor xmlns:cdr="http://schemas.openxmlformats.org/drawingml/2006/chartDrawing">
    <cdr:from>
      <cdr:x>0.03956</cdr:x>
      <cdr:y>0</cdr:y>
    </cdr:from>
    <cdr:to>
      <cdr:x>0.91556</cdr:x>
      <cdr:y>0.13464</cdr:y>
    </cdr:to>
    <cdr:sp macro="" textlink="">
      <cdr:nvSpPr>
        <cdr:cNvPr id="2" name="ZoneTexte 7"/>
        <cdr:cNvSpPr txBox="1"/>
      </cdr:nvSpPr>
      <cdr:spPr>
        <a:xfrm xmlns:a="http://schemas.openxmlformats.org/drawingml/2006/main">
          <a:off x="180870" y="-3255900"/>
          <a:ext cx="400508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fr-FR" dirty="0"/>
        </a:p>
      </cdr:txBody>
    </cdr:sp>
  </cdr:relSizeAnchor>
</c:userShapes>
</file>

<file path=ppt/drawings/drawing3.xml><?xml version="1.0" encoding="utf-8"?>
<c:userShapes xmlns:c="http://schemas.openxmlformats.org/drawingml/2006/chart">
  <cdr:relSizeAnchor xmlns:cdr="http://schemas.openxmlformats.org/drawingml/2006/chartDrawing">
    <cdr:from>
      <cdr:x>0.86914</cdr:x>
      <cdr:y>0.35546</cdr:y>
    </cdr:from>
    <cdr:to>
      <cdr:x>0.97121</cdr:x>
      <cdr:y>0.63715</cdr:y>
    </cdr:to>
    <cdr:sp macro="" textlink="">
      <cdr:nvSpPr>
        <cdr:cNvPr id="2" name="ZoneTexte 1"/>
        <cdr:cNvSpPr txBox="1"/>
      </cdr:nvSpPr>
      <cdr:spPr>
        <a:xfrm xmlns:a="http://schemas.openxmlformats.org/drawingml/2006/main">
          <a:off x="3337034" y="664090"/>
          <a:ext cx="391885" cy="5262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45659" cy="50084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5" y="0"/>
            <a:ext cx="2945659" cy="500843"/>
          </a:xfrm>
          <a:prstGeom prst="rect">
            <a:avLst/>
          </a:prstGeom>
        </p:spPr>
        <p:txBody>
          <a:bodyPr vert="horz" lIns="91440" tIns="45720" rIns="91440" bIns="45720" rtlCol="0"/>
          <a:lstStyle>
            <a:lvl1pPr algn="r">
              <a:defRPr sz="1200"/>
            </a:lvl1pPr>
          </a:lstStyle>
          <a:p>
            <a:fld id="{C8C11401-F7DB-4F18-91EF-7D8A1B270932}" type="datetimeFigureOut">
              <a:rPr lang="fr-FR" smtClean="0"/>
              <a:t>21/10/2024</a:t>
            </a:fld>
            <a:endParaRPr lang="fr-FR"/>
          </a:p>
        </p:txBody>
      </p:sp>
      <p:sp>
        <p:nvSpPr>
          <p:cNvPr id="4" name="Espace réservé du pied de page 3"/>
          <p:cNvSpPr>
            <a:spLocks noGrp="1"/>
          </p:cNvSpPr>
          <p:nvPr>
            <p:ph type="ftr" sz="quarter" idx="2"/>
          </p:nvPr>
        </p:nvSpPr>
        <p:spPr>
          <a:xfrm>
            <a:off x="2" y="9481359"/>
            <a:ext cx="2945659" cy="500843"/>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5" y="9481359"/>
            <a:ext cx="2945659" cy="500843"/>
          </a:xfrm>
          <a:prstGeom prst="rect">
            <a:avLst/>
          </a:prstGeom>
        </p:spPr>
        <p:txBody>
          <a:bodyPr vert="horz" lIns="91440" tIns="45720" rIns="91440" bIns="45720" rtlCol="0" anchor="b"/>
          <a:lstStyle>
            <a:lvl1pPr algn="r">
              <a:defRPr sz="1200"/>
            </a:lvl1pPr>
          </a:lstStyle>
          <a:p>
            <a:fld id="{A353F221-43EE-4581-B34D-AC7B44867C33}" type="slidenum">
              <a:rPr lang="fr-FR" smtClean="0"/>
              <a:t>‹N°›</a:t>
            </a:fld>
            <a:endParaRPr lang="fr-FR"/>
          </a:p>
        </p:txBody>
      </p:sp>
    </p:spTree>
    <p:extLst>
      <p:ext uri="{BB962C8B-B14F-4D97-AF65-F5344CB8AC3E}">
        <p14:creationId xmlns:p14="http://schemas.microsoft.com/office/powerpoint/2010/main" val="2542745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45659" cy="49911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50445" y="0"/>
            <a:ext cx="2945659" cy="49911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21/10/2024</a:t>
            </a:fld>
            <a:endParaRPr lang="fr-FR" dirty="0"/>
          </a:p>
        </p:txBody>
      </p:sp>
      <p:sp>
        <p:nvSpPr>
          <p:cNvPr id="4" name="Espace réservé de l'image des diapositives 3"/>
          <p:cNvSpPr>
            <a:spLocks noGrp="1" noRot="1" noChangeAspect="1"/>
          </p:cNvSpPr>
          <p:nvPr>
            <p:ph type="sldImg" idx="2"/>
          </p:nvPr>
        </p:nvSpPr>
        <p:spPr>
          <a:xfrm>
            <a:off x="695325" y="749300"/>
            <a:ext cx="5407025" cy="374332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41546"/>
            <a:ext cx="5438140" cy="449199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2" y="9481357"/>
            <a:ext cx="2945659" cy="49911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50445" y="9481357"/>
            <a:ext cx="2945659" cy="49911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10</a:t>
            </a:fld>
            <a:endParaRPr lang="fr-FR" dirty="0"/>
          </a:p>
        </p:txBody>
      </p:sp>
    </p:spTree>
    <p:extLst>
      <p:ext uri="{BB962C8B-B14F-4D97-AF65-F5344CB8AC3E}">
        <p14:creationId xmlns:p14="http://schemas.microsoft.com/office/powerpoint/2010/main" val="44288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11</a:t>
            </a:fld>
            <a:endParaRPr lang="fr-FR" dirty="0"/>
          </a:p>
        </p:txBody>
      </p:sp>
    </p:spTree>
    <p:extLst>
      <p:ext uri="{BB962C8B-B14F-4D97-AF65-F5344CB8AC3E}">
        <p14:creationId xmlns:p14="http://schemas.microsoft.com/office/powerpoint/2010/main" val="379217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12</a:t>
            </a:fld>
            <a:endParaRPr lang="fr-FR" dirty="0"/>
          </a:p>
        </p:txBody>
      </p:sp>
    </p:spTree>
    <p:extLst>
      <p:ext uri="{BB962C8B-B14F-4D97-AF65-F5344CB8AC3E}">
        <p14:creationId xmlns:p14="http://schemas.microsoft.com/office/powerpoint/2010/main" val="3726289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lnSpc>
                <a:spcPct val="107000"/>
              </a:lnSpc>
              <a:spcAft>
                <a:spcPts val="800"/>
              </a:spcAft>
              <a:buFontTx/>
              <a:buChar char="-"/>
            </a:pPr>
            <a:endParaRPr lang="fr-FR"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fr-FR"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13</a:t>
            </a:fld>
            <a:endParaRPr lang="fr-FR" dirty="0"/>
          </a:p>
        </p:txBody>
      </p:sp>
    </p:spTree>
    <p:extLst>
      <p:ext uri="{BB962C8B-B14F-4D97-AF65-F5344CB8AC3E}">
        <p14:creationId xmlns:p14="http://schemas.microsoft.com/office/powerpoint/2010/main" val="2366297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14</a:t>
            </a:fld>
            <a:endParaRPr lang="fr-FR" dirty="0"/>
          </a:p>
        </p:txBody>
      </p:sp>
    </p:spTree>
    <p:extLst>
      <p:ext uri="{BB962C8B-B14F-4D97-AF65-F5344CB8AC3E}">
        <p14:creationId xmlns:p14="http://schemas.microsoft.com/office/powerpoint/2010/main" val="272284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15</a:t>
            </a:fld>
            <a:endParaRPr lang="fr-FR" dirty="0"/>
          </a:p>
        </p:txBody>
      </p:sp>
    </p:spTree>
    <p:extLst>
      <p:ext uri="{BB962C8B-B14F-4D97-AF65-F5344CB8AC3E}">
        <p14:creationId xmlns:p14="http://schemas.microsoft.com/office/powerpoint/2010/main" val="354605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8279" y="199340"/>
            <a:ext cx="3894230" cy="2700000"/>
          </a:xfrm>
          <a:prstGeom prst="rect">
            <a:avLst/>
          </a:prstGeom>
        </p:spPr>
      </p:pic>
      <p:sp>
        <p:nvSpPr>
          <p:cNvPr id="4" name="Espace réservé de la date 3"/>
          <p:cNvSpPr>
            <a:spLocks noGrp="1"/>
          </p:cNvSpPr>
          <p:nvPr>
            <p:ph type="dt" sz="half" idx="10"/>
          </p:nvPr>
        </p:nvSpPr>
        <p:spPr bwMode="gray">
          <a:xfrm>
            <a:off x="0" y="6618000"/>
            <a:ext cx="195000" cy="240000"/>
          </a:xfrm>
          <a:prstGeom prst="rect">
            <a:avLst/>
          </a:prstGeom>
          <a:ln>
            <a:solidFill>
              <a:schemeClr val="tx1">
                <a:alpha val="0"/>
              </a:schemeClr>
            </a:solidFill>
          </a:ln>
        </p:spPr>
        <p:txBody>
          <a:bodyPr/>
          <a:lstStyle>
            <a:lvl1pPr>
              <a:defRPr sz="100">
                <a:solidFill>
                  <a:schemeClr val="tx1">
                    <a:alpha val="0"/>
                  </a:schemeClr>
                </a:solidFill>
              </a:defRPr>
            </a:lvl1pPr>
          </a:lstStyle>
          <a:p>
            <a:endParaRPr lang="fr-FR" dirty="0"/>
          </a:p>
        </p:txBody>
      </p:sp>
      <p:sp>
        <p:nvSpPr>
          <p:cNvPr id="5" name="Espace réservé du pied de page 4"/>
          <p:cNvSpPr>
            <a:spLocks noGrp="1"/>
          </p:cNvSpPr>
          <p:nvPr>
            <p:ph type="ftr" sz="quarter" idx="11"/>
          </p:nvPr>
        </p:nvSpPr>
        <p:spPr bwMode="gray">
          <a:xfrm>
            <a:off x="704528" y="5226529"/>
            <a:ext cx="4032448" cy="1200000"/>
          </a:xfrm>
        </p:spPr>
        <p:txBody>
          <a:bodyPr anchor="b" anchorCtr="0"/>
          <a:lstStyle>
            <a:lvl1pPr>
              <a:defRPr sz="1150"/>
            </a:lvl1pPr>
          </a:lstStyle>
          <a:p>
            <a:r>
              <a:rPr lang="it-IT" smtClean="0"/>
              <a:t>CSA vendredi 18 octobre 2024</a:t>
            </a:r>
            <a:endParaRPr lang="fr-FR" dirty="0"/>
          </a:p>
        </p:txBody>
      </p:sp>
      <p:sp>
        <p:nvSpPr>
          <p:cNvPr id="6" name="Espace réservé du numéro de diapositive 5"/>
          <p:cNvSpPr>
            <a:spLocks noGrp="1"/>
          </p:cNvSpPr>
          <p:nvPr>
            <p:ph type="sldNum" sz="quarter" idx="12"/>
          </p:nvPr>
        </p:nvSpPr>
        <p:spPr bwMode="gray">
          <a:xfrm>
            <a:off x="0" y="6618000"/>
            <a:ext cx="195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95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Tree>
    <p:extLst>
      <p:ext uri="{BB962C8B-B14F-4D97-AF65-F5344CB8AC3E}">
        <p14:creationId xmlns:p14="http://schemas.microsoft.com/office/powerpoint/2010/main" val="343261095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120" userDrawn="1">
          <p15:clr>
            <a:srgbClr val="FBAE40"/>
          </p15:clr>
        </p15:guide>
        <p15:guide id="3" pos="444" userDrawn="1">
          <p15:clr>
            <a:srgbClr val="FBAE40"/>
          </p15:clr>
        </p15:guide>
        <p15:guide id="4" pos="3320" userDrawn="1">
          <p15:clr>
            <a:srgbClr val="FBAE40"/>
          </p15:clr>
        </p15:guide>
        <p15:guide id="5" orient="horz" pos="34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00" y="180000"/>
            <a:ext cx="2025000" cy="1404000"/>
          </a:xfrm>
          <a:prstGeom prst="rect">
            <a:avLst/>
          </a:prstGeom>
        </p:spPr>
      </p:pic>
      <p:sp>
        <p:nvSpPr>
          <p:cNvPr id="7" name="Titre 6"/>
          <p:cNvSpPr>
            <a:spLocks noGrp="1"/>
          </p:cNvSpPr>
          <p:nvPr>
            <p:ph type="title" hasCustomPrompt="1"/>
          </p:nvPr>
        </p:nvSpPr>
        <p:spPr bwMode="gray">
          <a:xfrm>
            <a:off x="0" y="0"/>
            <a:ext cx="195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3" name="Espace réservé du pied de page 2"/>
          <p:cNvSpPr>
            <a:spLocks noGrp="1"/>
          </p:cNvSpPr>
          <p:nvPr>
            <p:ph type="ftr" sz="quarter" idx="11"/>
          </p:nvPr>
        </p:nvSpPr>
        <p:spPr bwMode="gray"/>
        <p:txBody>
          <a:bodyPr/>
          <a:lstStyle/>
          <a:p>
            <a:r>
              <a:rPr lang="it-IT" smtClean="0"/>
              <a:t>CSA vendredi 20 octobre 2023</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90000" y="3128061"/>
            <a:ext cx="9126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90000" y="6379200"/>
            <a:ext cx="9126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9065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89999" y="1200000"/>
            <a:ext cx="9126000" cy="960000"/>
          </a:xfrm>
        </p:spPr>
        <p:txBody>
          <a:bodyPr/>
          <a:lstStyle>
            <a:lvl1pPr>
              <a:defRPr/>
            </a:lvl1pPr>
          </a:lstStyle>
          <a:p>
            <a:r>
              <a:rPr lang="fr-FR" dirty="0"/>
              <a:t>Titre</a:t>
            </a:r>
          </a:p>
        </p:txBody>
      </p:sp>
      <p:sp>
        <p:nvSpPr>
          <p:cNvPr id="4" name="Espace réservé du pied de page 3"/>
          <p:cNvSpPr>
            <a:spLocks noGrp="1"/>
          </p:cNvSpPr>
          <p:nvPr>
            <p:ph type="ftr" sz="quarter" idx="11"/>
          </p:nvPr>
        </p:nvSpPr>
        <p:spPr bwMode="gray"/>
        <p:txBody>
          <a:bodyPr/>
          <a:lstStyle/>
          <a:p>
            <a:r>
              <a:rPr lang="it-IT" smtClean="0"/>
              <a:t>CSA vendredi 20 octobre 2023</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89998" y="2522624"/>
            <a:ext cx="273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588000" y="2524800"/>
            <a:ext cx="273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785999" y="2524800"/>
            <a:ext cx="273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254082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84000"/>
            <a:ext cx="9906000" cy="58752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89999" y="984000"/>
            <a:ext cx="9126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4" name="Espace réservé du pied de page 3"/>
          <p:cNvSpPr>
            <a:spLocks noGrp="1"/>
          </p:cNvSpPr>
          <p:nvPr>
            <p:ph type="ftr" sz="quarter" idx="11"/>
          </p:nvPr>
        </p:nvSpPr>
        <p:spPr bwMode="gray"/>
        <p:txBody>
          <a:bodyPr/>
          <a:lstStyle/>
          <a:p>
            <a:r>
              <a:rPr lang="it-IT" smtClean="0"/>
              <a:t>CSA vendredi 20 octobre 2023</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20640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89999" y="1200000"/>
            <a:ext cx="9126000" cy="960000"/>
          </a:xfrm>
        </p:spPr>
        <p:txBody>
          <a:bodyPr/>
          <a:lstStyle>
            <a:lvl1pPr>
              <a:defRPr/>
            </a:lvl1pPr>
          </a:lstStyle>
          <a:p>
            <a:r>
              <a:rPr lang="fr-FR" dirty="0"/>
              <a:t>Titre</a:t>
            </a:r>
          </a:p>
        </p:txBody>
      </p:sp>
      <p:sp>
        <p:nvSpPr>
          <p:cNvPr id="4" name="Espace réservé du pied de page 3"/>
          <p:cNvSpPr>
            <a:spLocks noGrp="1"/>
          </p:cNvSpPr>
          <p:nvPr>
            <p:ph type="ftr" sz="quarter" idx="11"/>
          </p:nvPr>
        </p:nvSpPr>
        <p:spPr bwMode="gray"/>
        <p:txBody>
          <a:bodyPr/>
          <a:lstStyle/>
          <a:p>
            <a:r>
              <a:rPr lang="it-IT" smtClean="0"/>
              <a:t>CSA vendredi 20 octobre 2023</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588000" y="240000"/>
            <a:ext cx="5928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89999" y="2448000"/>
            <a:ext cx="273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588000" y="2448000"/>
            <a:ext cx="273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786000" y="2448000"/>
            <a:ext cx="273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62364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pied de page 2"/>
          <p:cNvSpPr>
            <a:spLocks noGrp="1"/>
          </p:cNvSpPr>
          <p:nvPr>
            <p:ph type="ftr" sz="quarter" idx="10"/>
          </p:nvPr>
        </p:nvSpPr>
        <p:spPr/>
        <p:txBody>
          <a:bodyPr/>
          <a:lstStyle/>
          <a:p>
            <a:r>
              <a:rPr lang="it-IT" smtClean="0"/>
              <a:t>CSA vendredi 20 octobre 2023</a:t>
            </a:r>
            <a:endParaRPr lang="fr-FR" dirty="0"/>
          </a:p>
        </p:txBody>
      </p:sp>
      <p:sp>
        <p:nvSpPr>
          <p:cNvPr id="4" name="Espace réservé du numéro de diapositive 3"/>
          <p:cNvSpPr>
            <a:spLocks noGrp="1"/>
          </p:cNvSpPr>
          <p:nvPr>
            <p:ph type="sldNum" sz="quarter" idx="11"/>
          </p:nvPr>
        </p:nvSpPr>
        <p:spPr/>
        <p:txBody>
          <a:bodyPr/>
          <a:lstStyle/>
          <a:p>
            <a:fld id="{733122C9-A0B9-462F-8757-0847AD287B63}" type="slidenum">
              <a:rPr lang="fr-FR" smtClean="0"/>
              <a:pPr/>
              <a:t>‹N°›</a:t>
            </a:fld>
            <a:endParaRPr lang="fr-FR" dirty="0"/>
          </a:p>
        </p:txBody>
      </p:sp>
      <p:sp>
        <p:nvSpPr>
          <p:cNvPr id="6" name="Espace réservé du contenu 5"/>
          <p:cNvSpPr>
            <a:spLocks noGrp="1"/>
          </p:cNvSpPr>
          <p:nvPr>
            <p:ph sz="quarter" idx="12"/>
          </p:nvPr>
        </p:nvSpPr>
        <p:spPr>
          <a:xfrm>
            <a:off x="390525" y="2276475"/>
            <a:ext cx="9124950" cy="396081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77800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it-IT" smtClean="0"/>
              <a:t>CSA vendredi 20 octobre 2023</a:t>
            </a:r>
            <a:endParaRPr lang="fr-FR" dirty="0"/>
          </a:p>
        </p:txBody>
      </p:sp>
      <p:sp>
        <p:nvSpPr>
          <p:cNvPr id="4" name="Espace réservé du numéro de diapositive 3"/>
          <p:cNvSpPr>
            <a:spLocks noGrp="1"/>
          </p:cNvSpPr>
          <p:nvPr>
            <p:ph type="sldNum" sz="quarter" idx="11"/>
          </p:nvPr>
        </p:nvSpPr>
        <p:spPr/>
        <p:txBody>
          <a:bodyPr/>
          <a:lstStyle/>
          <a:p>
            <a:fld id="{733122C9-A0B9-462F-8757-0847AD287B63}" type="slidenum">
              <a:rPr lang="fr-FR" smtClean="0"/>
              <a:pPr/>
              <a:t>‹N°›</a:t>
            </a:fld>
            <a:endParaRPr lang="fr-FR" dirty="0"/>
          </a:p>
        </p:txBody>
      </p:sp>
      <p:sp>
        <p:nvSpPr>
          <p:cNvPr id="6" name="Espace réservé du contenu 5"/>
          <p:cNvSpPr>
            <a:spLocks noGrp="1"/>
          </p:cNvSpPr>
          <p:nvPr>
            <p:ph sz="quarter" idx="12"/>
          </p:nvPr>
        </p:nvSpPr>
        <p:spPr>
          <a:xfrm>
            <a:off x="390525" y="2276475"/>
            <a:ext cx="4418013" cy="403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contenu 7"/>
          <p:cNvSpPr>
            <a:spLocks noGrp="1"/>
          </p:cNvSpPr>
          <p:nvPr>
            <p:ph sz="quarter" idx="13"/>
          </p:nvPr>
        </p:nvSpPr>
        <p:spPr>
          <a:xfrm>
            <a:off x="4953000" y="2276475"/>
            <a:ext cx="4562475" cy="403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75709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obj" userDrawn="1">
  <p:cSld name="Titre et contenu">
    <p:spTree>
      <p:nvGrpSpPr>
        <p:cNvPr id="1" name=""/>
        <p:cNvGrpSpPr/>
        <p:nvPr/>
      </p:nvGrpSpPr>
      <p:grpSpPr bwMode="auto">
        <a:xfrm>
          <a:off x="0" y="0"/>
          <a:ext cx="0" cy="0"/>
          <a:chOff x="0" y="0"/>
          <a:chExt cx="0" cy="0"/>
        </a:xfrm>
      </p:grpSpPr>
      <p:pic>
        <p:nvPicPr>
          <p:cNvPr id="4" name="Image 9"/>
          <p:cNvPicPr>
            <a:picLocks noChangeAspect="1"/>
          </p:cNvPicPr>
          <p:nvPr/>
        </p:nvPicPr>
        <p:blipFill>
          <a:blip r:embed="rId2"/>
          <a:srcRect l="68228"/>
          <a:stretch/>
        </p:blipFill>
        <p:spPr bwMode="auto">
          <a:xfrm>
            <a:off x="6758680" y="0"/>
            <a:ext cx="3147318" cy="6858000"/>
          </a:xfrm>
          <a:prstGeom prst="rect">
            <a:avLst/>
          </a:prstGeom>
        </p:spPr>
      </p:pic>
      <p:sp>
        <p:nvSpPr>
          <p:cNvPr id="5" name="Title 1"/>
          <p:cNvSpPr>
            <a:spLocks noGrp="1"/>
          </p:cNvSpPr>
          <p:nvPr>
            <p:ph type="title"/>
          </p:nvPr>
        </p:nvSpPr>
        <p:spPr bwMode="auto">
          <a:xfrm>
            <a:off x="1864129" y="754557"/>
            <a:ext cx="5670996" cy="464641"/>
          </a:xfrm>
          <a:prstGeom prst="rect">
            <a:avLst/>
          </a:prstGeom>
        </p:spPr>
        <p:txBody>
          <a:bodyPr>
            <a:normAutofit/>
          </a:bodyPr>
          <a:lstStyle>
            <a:lvl1pPr>
              <a:defRPr sz="1950"/>
            </a:lvl1pPr>
          </a:lstStyle>
          <a:p>
            <a:pPr>
              <a:defRPr/>
            </a:pPr>
            <a:r>
              <a:rPr lang="fr-FR"/>
              <a:t>Modifiez le style du titre</a:t>
            </a:r>
            <a:endParaRPr lang="en-US"/>
          </a:p>
        </p:txBody>
      </p:sp>
      <p:sp>
        <p:nvSpPr>
          <p:cNvPr id="6" name="Content Placeholder 2"/>
          <p:cNvSpPr>
            <a:spLocks noGrp="1"/>
          </p:cNvSpPr>
          <p:nvPr>
            <p:ph idx="1"/>
          </p:nvPr>
        </p:nvSpPr>
        <p:spPr bwMode="auto"/>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Date Placeholder 3"/>
          <p:cNvSpPr>
            <a:spLocks noGrp="1"/>
          </p:cNvSpPr>
          <p:nvPr>
            <p:ph type="dt" sz="half" idx="10"/>
          </p:nvPr>
        </p:nvSpPr>
        <p:spPr bwMode="auto"/>
        <p:txBody>
          <a:bodyPr/>
          <a:lstStyle/>
          <a:p>
            <a:pPr>
              <a:defRPr/>
            </a:pPr>
            <a:endParaRPr lang="fr-FR"/>
          </a:p>
        </p:txBody>
      </p:sp>
      <p:sp>
        <p:nvSpPr>
          <p:cNvPr id="8" name="Footer Placeholder 4"/>
          <p:cNvSpPr>
            <a:spLocks noGrp="1"/>
          </p:cNvSpPr>
          <p:nvPr>
            <p:ph type="ftr" sz="quarter" idx="11"/>
          </p:nvPr>
        </p:nvSpPr>
        <p:spPr bwMode="auto"/>
        <p:txBody>
          <a:bodyPr/>
          <a:lstStyle/>
          <a:p>
            <a:pPr>
              <a:defRPr/>
            </a:pPr>
            <a:r>
              <a:rPr lang="it-IT" smtClean="0"/>
              <a:t>CSA vendredi 20 octobre 2023</a:t>
            </a:r>
            <a:endParaRPr lang="fr-FR"/>
          </a:p>
        </p:txBody>
      </p:sp>
      <p:sp>
        <p:nvSpPr>
          <p:cNvPr id="9" name="Slide Number Placeholder 5"/>
          <p:cNvSpPr>
            <a:spLocks noGrp="1"/>
          </p:cNvSpPr>
          <p:nvPr>
            <p:ph type="sldNum" sz="quarter" idx="12"/>
          </p:nvPr>
        </p:nvSpPr>
        <p:spPr bwMode="auto"/>
        <p:txBody>
          <a:bodyPr/>
          <a:lstStyle/>
          <a:p>
            <a:pPr>
              <a:defRPr/>
            </a:pPr>
            <a:fld id="{D84E6BD4-1529-46A3-A5CE-FDF5B4597175}" type="slidenum">
              <a:rPr lang="fr-FR"/>
              <a:t>‹N°›</a:t>
            </a:fld>
            <a:endParaRPr lang="fr-FR"/>
          </a:p>
        </p:txBody>
      </p:sp>
      <p:cxnSp>
        <p:nvCxnSpPr>
          <p:cNvPr id="10" name="Connecteur droit 10"/>
          <p:cNvCxnSpPr>
            <a:cxnSpLocks/>
          </p:cNvCxnSpPr>
          <p:nvPr/>
        </p:nvCxnSpPr>
        <p:spPr bwMode="auto">
          <a:xfrm>
            <a:off x="1864129" y="1216240"/>
            <a:ext cx="6640123" cy="0"/>
          </a:xfrm>
          <a:prstGeom prst="line">
            <a:avLst/>
          </a:prstGeom>
          <a:ln w="12700">
            <a:solidFill>
              <a:srgbClr val="685A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607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a:t>CSA vendredi 20 octobre 2023</a:t>
            </a:r>
          </a:p>
        </p:txBody>
      </p:sp>
      <p:sp>
        <p:nvSpPr>
          <p:cNvPr id="4" name="Espace réservé du numéro de diapositive 3"/>
          <p:cNvSpPr>
            <a:spLocks noGrp="1"/>
          </p:cNvSpPr>
          <p:nvPr>
            <p:ph type="sldNum" sz="quarter" idx="12"/>
          </p:nvPr>
        </p:nvSpPr>
        <p:spPr/>
        <p:txBody>
          <a:bodyPr/>
          <a:lstStyle/>
          <a:p>
            <a:fld id="{38865D95-41E1-488A-88A2-FB477726AAC0}" type="slidenum">
              <a:rPr lang="fr-FR" smtClean="0"/>
              <a:t>‹N°›</a:t>
            </a:fld>
            <a:endParaRPr lang="fr-FR"/>
          </a:p>
        </p:txBody>
      </p:sp>
    </p:spTree>
    <p:extLst>
      <p:ext uri="{BB962C8B-B14F-4D97-AF65-F5344CB8AC3E}">
        <p14:creationId xmlns:p14="http://schemas.microsoft.com/office/powerpoint/2010/main" val="3707195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00" y="180000"/>
            <a:ext cx="2025000" cy="1404000"/>
          </a:xfrm>
          <a:prstGeom prst="rect">
            <a:avLst/>
          </a:prstGeom>
        </p:spPr>
      </p:pic>
      <p:sp>
        <p:nvSpPr>
          <p:cNvPr id="7" name="Titre 6"/>
          <p:cNvSpPr>
            <a:spLocks noGrp="1"/>
          </p:cNvSpPr>
          <p:nvPr>
            <p:ph type="title" hasCustomPrompt="1"/>
          </p:nvPr>
        </p:nvSpPr>
        <p:spPr bwMode="gray">
          <a:xfrm>
            <a:off x="0" y="0"/>
            <a:ext cx="195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3" name="Espace réservé du pied de page 2"/>
          <p:cNvSpPr>
            <a:spLocks noGrp="1"/>
          </p:cNvSpPr>
          <p:nvPr>
            <p:ph type="ftr" sz="quarter" idx="11"/>
          </p:nvPr>
        </p:nvSpPr>
        <p:spPr bwMode="gray"/>
        <p:txBody>
          <a:bodyPr/>
          <a:lstStyle/>
          <a:p>
            <a:r>
              <a:rPr lang="it-IT" smtClean="0"/>
              <a:t>CSA vendredi 18 octobre 2024</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90000" y="3128061"/>
            <a:ext cx="9126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90000" y="6379200"/>
            <a:ext cx="9126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89999" y="1200000"/>
            <a:ext cx="9126000" cy="960000"/>
          </a:xfrm>
        </p:spPr>
        <p:txBody>
          <a:bodyPr/>
          <a:lstStyle>
            <a:lvl1pPr>
              <a:defRPr/>
            </a:lvl1pPr>
          </a:lstStyle>
          <a:p>
            <a:r>
              <a:rPr lang="fr-FR" dirty="0"/>
              <a:t>Titre</a:t>
            </a:r>
          </a:p>
        </p:txBody>
      </p:sp>
      <p:sp>
        <p:nvSpPr>
          <p:cNvPr id="4" name="Espace réservé du pied de page 3"/>
          <p:cNvSpPr>
            <a:spLocks noGrp="1"/>
          </p:cNvSpPr>
          <p:nvPr>
            <p:ph type="ftr" sz="quarter" idx="11"/>
          </p:nvPr>
        </p:nvSpPr>
        <p:spPr bwMode="gray"/>
        <p:txBody>
          <a:bodyPr/>
          <a:lstStyle/>
          <a:p>
            <a:r>
              <a:rPr lang="it-IT" smtClean="0"/>
              <a:t>CSA vendredi 18 octobre 2024</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89998" y="2522624"/>
            <a:ext cx="273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588000" y="2524800"/>
            <a:ext cx="273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785999" y="2524800"/>
            <a:ext cx="273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84000"/>
            <a:ext cx="9906000" cy="58752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89999" y="984000"/>
            <a:ext cx="9126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4" name="Espace réservé du pied de page 3"/>
          <p:cNvSpPr>
            <a:spLocks noGrp="1"/>
          </p:cNvSpPr>
          <p:nvPr>
            <p:ph type="ftr" sz="quarter" idx="11"/>
          </p:nvPr>
        </p:nvSpPr>
        <p:spPr bwMode="gray"/>
        <p:txBody>
          <a:bodyPr/>
          <a:lstStyle/>
          <a:p>
            <a:r>
              <a:rPr lang="it-IT" smtClean="0"/>
              <a:t>CSA vendredi 18 octobre 2024</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89999" y="1200000"/>
            <a:ext cx="9126000" cy="960000"/>
          </a:xfrm>
        </p:spPr>
        <p:txBody>
          <a:bodyPr/>
          <a:lstStyle>
            <a:lvl1pPr>
              <a:defRPr/>
            </a:lvl1pPr>
          </a:lstStyle>
          <a:p>
            <a:r>
              <a:rPr lang="fr-FR" dirty="0"/>
              <a:t>Titre</a:t>
            </a:r>
          </a:p>
        </p:txBody>
      </p:sp>
      <p:sp>
        <p:nvSpPr>
          <p:cNvPr id="4" name="Espace réservé du pied de page 3"/>
          <p:cNvSpPr>
            <a:spLocks noGrp="1"/>
          </p:cNvSpPr>
          <p:nvPr>
            <p:ph type="ftr" sz="quarter" idx="11"/>
          </p:nvPr>
        </p:nvSpPr>
        <p:spPr bwMode="gray"/>
        <p:txBody>
          <a:bodyPr/>
          <a:lstStyle/>
          <a:p>
            <a:r>
              <a:rPr lang="it-IT" smtClean="0"/>
              <a:t>CSA vendredi 18 octobre 2024</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588000" y="240000"/>
            <a:ext cx="5928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89999" y="2448000"/>
            <a:ext cx="273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588000" y="2448000"/>
            <a:ext cx="273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786000" y="2448000"/>
            <a:ext cx="273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pied de page 2"/>
          <p:cNvSpPr>
            <a:spLocks noGrp="1"/>
          </p:cNvSpPr>
          <p:nvPr>
            <p:ph type="ftr" sz="quarter" idx="10"/>
          </p:nvPr>
        </p:nvSpPr>
        <p:spPr/>
        <p:txBody>
          <a:bodyPr/>
          <a:lstStyle/>
          <a:p>
            <a:r>
              <a:rPr lang="it-IT" smtClean="0"/>
              <a:t>CSA vendredi 18 octobre 2024</a:t>
            </a:r>
            <a:endParaRPr lang="fr-FR" dirty="0"/>
          </a:p>
        </p:txBody>
      </p:sp>
      <p:sp>
        <p:nvSpPr>
          <p:cNvPr id="4" name="Espace réservé du numéro de diapositive 3"/>
          <p:cNvSpPr>
            <a:spLocks noGrp="1"/>
          </p:cNvSpPr>
          <p:nvPr>
            <p:ph type="sldNum" sz="quarter" idx="11"/>
          </p:nvPr>
        </p:nvSpPr>
        <p:spPr/>
        <p:txBody>
          <a:bodyPr/>
          <a:lstStyle/>
          <a:p>
            <a:fld id="{733122C9-A0B9-462F-8757-0847AD287B63}" type="slidenum">
              <a:rPr lang="fr-FR" smtClean="0"/>
              <a:pPr/>
              <a:t>‹N°›</a:t>
            </a:fld>
            <a:endParaRPr lang="fr-FR" dirty="0"/>
          </a:p>
        </p:txBody>
      </p:sp>
      <p:sp>
        <p:nvSpPr>
          <p:cNvPr id="6" name="Espace réservé du contenu 5"/>
          <p:cNvSpPr>
            <a:spLocks noGrp="1"/>
          </p:cNvSpPr>
          <p:nvPr>
            <p:ph sz="quarter" idx="12"/>
          </p:nvPr>
        </p:nvSpPr>
        <p:spPr>
          <a:xfrm>
            <a:off x="390525" y="2276475"/>
            <a:ext cx="9124950" cy="396081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58945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it-IT" smtClean="0"/>
              <a:t>CSA vendredi 18 octobre 2024</a:t>
            </a:r>
            <a:endParaRPr lang="fr-FR" dirty="0"/>
          </a:p>
        </p:txBody>
      </p:sp>
      <p:sp>
        <p:nvSpPr>
          <p:cNvPr id="4" name="Espace réservé du numéro de diapositive 3"/>
          <p:cNvSpPr>
            <a:spLocks noGrp="1"/>
          </p:cNvSpPr>
          <p:nvPr>
            <p:ph type="sldNum" sz="quarter" idx="11"/>
          </p:nvPr>
        </p:nvSpPr>
        <p:spPr/>
        <p:txBody>
          <a:bodyPr/>
          <a:lstStyle/>
          <a:p>
            <a:fld id="{733122C9-A0B9-462F-8757-0847AD287B63}" type="slidenum">
              <a:rPr lang="fr-FR" smtClean="0"/>
              <a:pPr/>
              <a:t>‹N°›</a:t>
            </a:fld>
            <a:endParaRPr lang="fr-FR" dirty="0"/>
          </a:p>
        </p:txBody>
      </p:sp>
      <p:sp>
        <p:nvSpPr>
          <p:cNvPr id="6" name="Espace réservé du contenu 5"/>
          <p:cNvSpPr>
            <a:spLocks noGrp="1"/>
          </p:cNvSpPr>
          <p:nvPr>
            <p:ph sz="quarter" idx="12"/>
          </p:nvPr>
        </p:nvSpPr>
        <p:spPr>
          <a:xfrm>
            <a:off x="390525" y="2276475"/>
            <a:ext cx="4418013" cy="403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contenu 7"/>
          <p:cNvSpPr>
            <a:spLocks noGrp="1"/>
          </p:cNvSpPr>
          <p:nvPr>
            <p:ph sz="quarter" idx="13"/>
          </p:nvPr>
        </p:nvSpPr>
        <p:spPr>
          <a:xfrm>
            <a:off x="4953000" y="2276475"/>
            <a:ext cx="4562475" cy="403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535100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 userDrawn="1">
  <p:cSld name="Titre et contenu">
    <p:spTree>
      <p:nvGrpSpPr>
        <p:cNvPr id="1" name=""/>
        <p:cNvGrpSpPr/>
        <p:nvPr/>
      </p:nvGrpSpPr>
      <p:grpSpPr bwMode="auto">
        <a:xfrm>
          <a:off x="0" y="0"/>
          <a:ext cx="0" cy="0"/>
          <a:chOff x="0" y="0"/>
          <a:chExt cx="0" cy="0"/>
        </a:xfrm>
      </p:grpSpPr>
      <p:pic>
        <p:nvPicPr>
          <p:cNvPr id="4" name="Image 9"/>
          <p:cNvPicPr>
            <a:picLocks noChangeAspect="1"/>
          </p:cNvPicPr>
          <p:nvPr/>
        </p:nvPicPr>
        <p:blipFill>
          <a:blip r:embed="rId2"/>
          <a:srcRect l="68228"/>
          <a:stretch/>
        </p:blipFill>
        <p:spPr bwMode="auto">
          <a:xfrm>
            <a:off x="6758680" y="0"/>
            <a:ext cx="3147318" cy="6858000"/>
          </a:xfrm>
          <a:prstGeom prst="rect">
            <a:avLst/>
          </a:prstGeom>
        </p:spPr>
      </p:pic>
      <p:sp>
        <p:nvSpPr>
          <p:cNvPr id="5" name="Title 1"/>
          <p:cNvSpPr>
            <a:spLocks noGrp="1"/>
          </p:cNvSpPr>
          <p:nvPr>
            <p:ph type="title"/>
          </p:nvPr>
        </p:nvSpPr>
        <p:spPr bwMode="auto">
          <a:xfrm>
            <a:off x="1864129" y="754557"/>
            <a:ext cx="5670996" cy="464641"/>
          </a:xfrm>
          <a:prstGeom prst="rect">
            <a:avLst/>
          </a:prstGeom>
        </p:spPr>
        <p:txBody>
          <a:bodyPr>
            <a:normAutofit/>
          </a:bodyPr>
          <a:lstStyle>
            <a:lvl1pPr>
              <a:defRPr sz="1950"/>
            </a:lvl1pPr>
          </a:lstStyle>
          <a:p>
            <a:pPr>
              <a:defRPr/>
            </a:pPr>
            <a:r>
              <a:rPr lang="fr-FR"/>
              <a:t>Modifiez le style du titre</a:t>
            </a:r>
            <a:endParaRPr lang="en-US"/>
          </a:p>
        </p:txBody>
      </p:sp>
      <p:sp>
        <p:nvSpPr>
          <p:cNvPr id="6" name="Content Placeholder 2"/>
          <p:cNvSpPr>
            <a:spLocks noGrp="1"/>
          </p:cNvSpPr>
          <p:nvPr>
            <p:ph idx="1"/>
          </p:nvPr>
        </p:nvSpPr>
        <p:spPr bwMode="auto"/>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Date Placeholder 3"/>
          <p:cNvSpPr>
            <a:spLocks noGrp="1"/>
          </p:cNvSpPr>
          <p:nvPr>
            <p:ph type="dt" sz="half" idx="10"/>
          </p:nvPr>
        </p:nvSpPr>
        <p:spPr bwMode="auto"/>
        <p:txBody>
          <a:bodyPr/>
          <a:lstStyle/>
          <a:p>
            <a:pPr>
              <a:defRPr/>
            </a:pPr>
            <a:endParaRPr lang="fr-FR"/>
          </a:p>
        </p:txBody>
      </p:sp>
      <p:sp>
        <p:nvSpPr>
          <p:cNvPr id="8" name="Footer Placeholder 4"/>
          <p:cNvSpPr>
            <a:spLocks noGrp="1"/>
          </p:cNvSpPr>
          <p:nvPr>
            <p:ph type="ftr" sz="quarter" idx="11"/>
          </p:nvPr>
        </p:nvSpPr>
        <p:spPr bwMode="auto"/>
        <p:txBody>
          <a:bodyPr/>
          <a:lstStyle/>
          <a:p>
            <a:pPr>
              <a:defRPr/>
            </a:pPr>
            <a:r>
              <a:rPr lang="it-IT" smtClean="0"/>
              <a:t>CSA vendredi 18 octobre 2024</a:t>
            </a:r>
            <a:endParaRPr lang="fr-FR"/>
          </a:p>
        </p:txBody>
      </p:sp>
      <p:sp>
        <p:nvSpPr>
          <p:cNvPr id="9" name="Slide Number Placeholder 5"/>
          <p:cNvSpPr>
            <a:spLocks noGrp="1"/>
          </p:cNvSpPr>
          <p:nvPr>
            <p:ph type="sldNum" sz="quarter" idx="12"/>
          </p:nvPr>
        </p:nvSpPr>
        <p:spPr bwMode="auto"/>
        <p:txBody>
          <a:bodyPr/>
          <a:lstStyle/>
          <a:p>
            <a:pPr>
              <a:defRPr/>
            </a:pPr>
            <a:fld id="{D84E6BD4-1529-46A3-A5CE-FDF5B4597175}" type="slidenum">
              <a:rPr lang="fr-FR"/>
              <a:t>‹N°›</a:t>
            </a:fld>
            <a:endParaRPr lang="fr-FR"/>
          </a:p>
        </p:txBody>
      </p:sp>
      <p:cxnSp>
        <p:nvCxnSpPr>
          <p:cNvPr id="10" name="Connecteur droit 10"/>
          <p:cNvCxnSpPr>
            <a:cxnSpLocks/>
          </p:cNvCxnSpPr>
          <p:nvPr/>
        </p:nvCxnSpPr>
        <p:spPr bwMode="auto">
          <a:xfrm>
            <a:off x="1864129" y="1216240"/>
            <a:ext cx="6640123" cy="0"/>
          </a:xfrm>
          <a:prstGeom prst="line">
            <a:avLst/>
          </a:prstGeom>
          <a:ln w="12700">
            <a:solidFill>
              <a:srgbClr val="685A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909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8279" y="199340"/>
            <a:ext cx="3894230" cy="2700000"/>
          </a:xfrm>
          <a:prstGeom prst="rect">
            <a:avLst/>
          </a:prstGeom>
        </p:spPr>
      </p:pic>
      <p:sp>
        <p:nvSpPr>
          <p:cNvPr id="4" name="Espace réservé de la date 3"/>
          <p:cNvSpPr>
            <a:spLocks noGrp="1"/>
          </p:cNvSpPr>
          <p:nvPr>
            <p:ph type="dt" sz="half" idx="10"/>
          </p:nvPr>
        </p:nvSpPr>
        <p:spPr bwMode="gray">
          <a:xfrm>
            <a:off x="0" y="6618000"/>
            <a:ext cx="195000" cy="240000"/>
          </a:xfrm>
          <a:prstGeom prst="rect">
            <a:avLst/>
          </a:prstGeom>
          <a:ln>
            <a:solidFill>
              <a:schemeClr val="tx1">
                <a:alpha val="0"/>
              </a:schemeClr>
            </a:solidFill>
          </a:ln>
        </p:spPr>
        <p:txBody>
          <a:bodyPr/>
          <a:lstStyle>
            <a:lvl1pPr>
              <a:defRPr sz="100">
                <a:solidFill>
                  <a:schemeClr val="tx1">
                    <a:alpha val="0"/>
                  </a:schemeClr>
                </a:solidFill>
              </a:defRPr>
            </a:lvl1pPr>
          </a:lstStyle>
          <a:p>
            <a:endParaRPr lang="fr-FR" dirty="0"/>
          </a:p>
        </p:txBody>
      </p:sp>
      <p:sp>
        <p:nvSpPr>
          <p:cNvPr id="5" name="Espace réservé du pied de page 4"/>
          <p:cNvSpPr>
            <a:spLocks noGrp="1"/>
          </p:cNvSpPr>
          <p:nvPr>
            <p:ph type="ftr" sz="quarter" idx="11"/>
          </p:nvPr>
        </p:nvSpPr>
        <p:spPr bwMode="gray">
          <a:xfrm>
            <a:off x="704528" y="5226529"/>
            <a:ext cx="4032448" cy="1200000"/>
          </a:xfrm>
        </p:spPr>
        <p:txBody>
          <a:bodyPr anchor="b" anchorCtr="0"/>
          <a:lstStyle>
            <a:lvl1pPr>
              <a:defRPr sz="1150"/>
            </a:lvl1pPr>
          </a:lstStyle>
          <a:p>
            <a:r>
              <a:rPr lang="it-IT" smtClean="0"/>
              <a:t>CSA vendredi 20 octobre 2023</a:t>
            </a:r>
            <a:endParaRPr lang="fr-FR" dirty="0"/>
          </a:p>
        </p:txBody>
      </p:sp>
      <p:sp>
        <p:nvSpPr>
          <p:cNvPr id="6" name="Espace réservé du numéro de diapositive 5"/>
          <p:cNvSpPr>
            <a:spLocks noGrp="1"/>
          </p:cNvSpPr>
          <p:nvPr>
            <p:ph type="sldNum" sz="quarter" idx="12"/>
          </p:nvPr>
        </p:nvSpPr>
        <p:spPr bwMode="gray">
          <a:xfrm>
            <a:off x="0" y="6618000"/>
            <a:ext cx="195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95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Tree>
    <p:extLst>
      <p:ext uri="{BB962C8B-B14F-4D97-AF65-F5344CB8AC3E}">
        <p14:creationId xmlns:p14="http://schemas.microsoft.com/office/powerpoint/2010/main" val="1789953228"/>
      </p:ext>
    </p:extLst>
  </p:cSld>
  <p:clrMapOvr>
    <a:masterClrMapping/>
  </p:clrMapOvr>
  <p:extLst mod="1">
    <p:ext uri="{DCECCB84-F9BA-43D5-87BE-67443E8EF086}">
      <p15:sldGuideLst xmlns:p15="http://schemas.microsoft.com/office/powerpoint/2012/main">
        <p15:guide id="1" orient="horz" pos="2160">
          <p15:clr>
            <a:srgbClr val="FBAE40"/>
          </p15:clr>
        </p15:guide>
        <p15:guide id="2" pos="3120">
          <p15:clr>
            <a:srgbClr val="FBAE40"/>
          </p15:clr>
        </p15:guide>
        <p15:guide id="3" pos="444">
          <p15:clr>
            <a:srgbClr val="FBAE40"/>
          </p15:clr>
        </p15:guide>
        <p15:guide id="4" pos="3320">
          <p15:clr>
            <a:srgbClr val="FBAE40"/>
          </p15:clr>
        </p15:guide>
        <p15:guide id="5" orient="horz" pos="34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jp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6800" y="118800"/>
            <a:ext cx="685997" cy="475625"/>
          </a:xfrm>
          <a:prstGeom prst="rect">
            <a:avLst/>
          </a:prstGeom>
        </p:spPr>
      </p:pic>
      <p:sp>
        <p:nvSpPr>
          <p:cNvPr id="2" name="Espace réservé du titre 1"/>
          <p:cNvSpPr>
            <a:spLocks noGrp="1"/>
          </p:cNvSpPr>
          <p:nvPr>
            <p:ph type="title"/>
          </p:nvPr>
        </p:nvSpPr>
        <p:spPr bwMode="gray">
          <a:xfrm>
            <a:off x="389999" y="1200000"/>
            <a:ext cx="9126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89999" y="2448000"/>
            <a:ext cx="9126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390000" y="6378000"/>
            <a:ext cx="6396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it-IT" smtClean="0"/>
              <a:t>CSA vendredi 18 octobre 2024</a:t>
            </a:r>
            <a:endParaRPr lang="fr-FR" dirty="0"/>
          </a:p>
        </p:txBody>
      </p:sp>
      <p:sp>
        <p:nvSpPr>
          <p:cNvPr id="6" name="Espace réservé du numéro de diapositive 5"/>
          <p:cNvSpPr>
            <a:spLocks noGrp="1"/>
          </p:cNvSpPr>
          <p:nvPr>
            <p:ph type="sldNum" sz="quarter" idx="4"/>
          </p:nvPr>
        </p:nvSpPr>
        <p:spPr bwMode="gray">
          <a:xfrm>
            <a:off x="6786000" y="6378000"/>
            <a:ext cx="14625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90000" y="6379200"/>
            <a:ext cx="9126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813" r:id="rId6"/>
    <p:sldLayoutId id="2147483814" r:id="rId7"/>
    <p:sldLayoutId id="2147483816" r:id="rId8"/>
  </p:sldLayoutIdLst>
  <p:hf sldNum="0" hdr="0" dt="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120" userDrawn="1">
          <p15:clr>
            <a:srgbClr val="F26B43"/>
          </p15:clr>
        </p15:guide>
        <p15:guide id="3" pos="217" userDrawn="1">
          <p15:clr>
            <a:srgbClr val="F26B43"/>
          </p15:clr>
        </p15:guide>
        <p15:guide id="4" orient="horz" pos="11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16800" y="118800"/>
            <a:ext cx="685997" cy="475625"/>
          </a:xfrm>
          <a:prstGeom prst="rect">
            <a:avLst/>
          </a:prstGeom>
        </p:spPr>
      </p:pic>
      <p:sp>
        <p:nvSpPr>
          <p:cNvPr id="2" name="Espace réservé du titre 1"/>
          <p:cNvSpPr>
            <a:spLocks noGrp="1"/>
          </p:cNvSpPr>
          <p:nvPr>
            <p:ph type="title"/>
          </p:nvPr>
        </p:nvSpPr>
        <p:spPr bwMode="gray">
          <a:xfrm>
            <a:off x="389999" y="1200000"/>
            <a:ext cx="9126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89999" y="2448000"/>
            <a:ext cx="9126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390000" y="6378000"/>
            <a:ext cx="6396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it-IT" smtClean="0"/>
              <a:t>CSA vendredi 20 octobre 2023</a:t>
            </a:r>
            <a:endParaRPr lang="fr-FR" dirty="0"/>
          </a:p>
        </p:txBody>
      </p:sp>
      <p:sp>
        <p:nvSpPr>
          <p:cNvPr id="6" name="Espace réservé du numéro de diapositive 5"/>
          <p:cNvSpPr>
            <a:spLocks noGrp="1"/>
          </p:cNvSpPr>
          <p:nvPr>
            <p:ph type="sldNum" sz="quarter" idx="4"/>
          </p:nvPr>
        </p:nvSpPr>
        <p:spPr bwMode="gray">
          <a:xfrm>
            <a:off x="6786000" y="6378000"/>
            <a:ext cx="14625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90000" y="6379200"/>
            <a:ext cx="9126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5633"/>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Lst>
  <p:hf sldNum="0" hdr="0" dt="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120">
          <p15:clr>
            <a:srgbClr val="F26B43"/>
          </p15:clr>
        </p15:guide>
        <p15:guide id="3" pos="217">
          <p15:clr>
            <a:srgbClr val="F26B43"/>
          </p15:clr>
        </p15:guide>
        <p15:guide id="4" orient="horz" pos="11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sites.ac-nancy-metz.fr/lio/publications.htm" TargetMode="External"/><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8.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8.xml"/><Relationship Id="rId4" Type="http://schemas.openxmlformats.org/officeDocument/2006/relationships/chart" Target="../charts/chart9.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8.xml"/><Relationship Id="rId5" Type="http://schemas.openxmlformats.org/officeDocument/2006/relationships/chart" Target="../charts/chart13.xml"/><Relationship Id="rId4" Type="http://schemas.openxmlformats.org/officeDocument/2006/relationships/chart" Target="../charts/chart12.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8.xml"/><Relationship Id="rId4" Type="http://schemas.openxmlformats.org/officeDocument/2006/relationships/chart" Target="../charts/chart18.xml"/></Relationships>
</file>

<file path=ppt/slides/_rels/slide2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16.xml"/><Relationship Id="rId4" Type="http://schemas.openxmlformats.org/officeDocument/2006/relationships/chart" Target="../charts/chart22.xml"/></Relationships>
</file>

<file path=ppt/slides/_rels/slide2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8.xml"/><Relationship Id="rId5" Type="http://schemas.openxmlformats.org/officeDocument/2006/relationships/chart" Target="../charts/chart29.xml"/><Relationship Id="rId4" Type="http://schemas.openxmlformats.org/officeDocument/2006/relationships/chart" Target="../charts/chart28.xml"/></Relationships>
</file>

<file path=ppt/slides/_rels/slide31.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p:txBody>
          <a:bodyPr/>
          <a:lstStyle/>
          <a:p>
            <a:r>
              <a:rPr lang="fr-FR" dirty="0" smtClean="0"/>
              <a:t>Comite SOCIAL D’administration</a:t>
            </a:r>
            <a:endParaRPr lang="fr-FR" dirty="0"/>
          </a:p>
          <a:p>
            <a:endParaRPr lang="fr-FR" sz="1800" b="0" dirty="0"/>
          </a:p>
          <a:p>
            <a:r>
              <a:rPr lang="fr-FR" sz="1800" b="0" dirty="0" smtClean="0"/>
              <a:t>VENDREDI 18 OCTOBRE 2024</a:t>
            </a:r>
            <a:endParaRPr lang="fr-FR" sz="1800" b="0" dirty="0"/>
          </a:p>
        </p:txBody>
      </p:sp>
      <p:sp>
        <p:nvSpPr>
          <p:cNvPr id="7" name="Espace réservé du pied de page 6"/>
          <p:cNvSpPr>
            <a:spLocks noGrp="1"/>
          </p:cNvSpPr>
          <p:nvPr>
            <p:ph type="ftr" sz="quarter" idx="11"/>
          </p:nvPr>
        </p:nvSpPr>
        <p:spPr/>
        <p:txBody>
          <a:bodyPr/>
          <a:lstStyle/>
          <a:p>
            <a:r>
              <a:rPr lang="it-IT" dirty="0" smtClean="0"/>
              <a:t>CSA vendredi 18 octobre 2024</a:t>
            </a:r>
            <a:endParaRPr lang="fr-FR" dirty="0"/>
          </a:p>
        </p:txBody>
      </p:sp>
    </p:spTree>
    <p:extLst>
      <p:ext uri="{BB962C8B-B14F-4D97-AF65-F5344CB8AC3E}">
        <p14:creationId xmlns:p14="http://schemas.microsoft.com/office/powerpoint/2010/main" val="1720780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8426" y="853465"/>
            <a:ext cx="7414875" cy="376662"/>
          </a:xfrm>
        </p:spPr>
        <p:txBody>
          <a:bodyPr>
            <a:normAutofit/>
          </a:bodyPr>
          <a:lstStyle/>
          <a:p>
            <a:r>
              <a:rPr lang="fr-FR" dirty="0" smtClean="0"/>
              <a:t>3. Constat des effectifs de </a:t>
            </a:r>
            <a:r>
              <a:rPr lang="fr-FR" dirty="0"/>
              <a:t>rentrée 2024</a:t>
            </a:r>
          </a:p>
        </p:txBody>
      </p:sp>
      <p:sp>
        <p:nvSpPr>
          <p:cNvPr id="3" name="Espace réservé du pied de page 2"/>
          <p:cNvSpPr>
            <a:spLocks noGrp="1"/>
          </p:cNvSpPr>
          <p:nvPr>
            <p:ph type="ftr" sz="quarter" idx="11"/>
          </p:nvPr>
        </p:nvSpPr>
        <p:spPr/>
        <p:txBody>
          <a:bodyPr/>
          <a:lstStyle/>
          <a:p>
            <a:r>
              <a:rPr lang="it-IT" dirty="0" smtClean="0"/>
              <a:t>CSA vendredi 18 octobre 2024</a:t>
            </a:r>
            <a:endParaRPr lang="fr-FR" dirty="0"/>
          </a:p>
        </p:txBody>
      </p:sp>
      <p:sp>
        <p:nvSpPr>
          <p:cNvPr id="6" name="Espace réservé du texte 5"/>
          <p:cNvSpPr>
            <a:spLocks noGrp="1"/>
          </p:cNvSpPr>
          <p:nvPr>
            <p:ph type="body" sz="quarter" idx="14"/>
          </p:nvPr>
        </p:nvSpPr>
        <p:spPr>
          <a:xfrm>
            <a:off x="4880992" y="1413781"/>
            <a:ext cx="3785896" cy="2165669"/>
          </a:xfrm>
        </p:spPr>
        <p:txBody>
          <a:bodyPr>
            <a:normAutofit/>
          </a:bodyPr>
          <a:lstStyle/>
          <a:p>
            <a:pPr marL="0" indent="0">
              <a:buNone/>
            </a:pPr>
            <a:r>
              <a:rPr lang="fr-FR" sz="1381" dirty="0">
                <a:solidFill>
                  <a:schemeClr val="accent2"/>
                </a:solidFill>
              </a:rPr>
              <a:t>Les effectifs du second degré (hors </a:t>
            </a:r>
            <a:r>
              <a:rPr lang="fr-FR" sz="1381" dirty="0" smtClean="0">
                <a:solidFill>
                  <a:schemeClr val="accent2"/>
                </a:solidFill>
              </a:rPr>
              <a:t>post-bac) </a:t>
            </a:r>
          </a:p>
          <a:p>
            <a:pPr marL="0" indent="0">
              <a:buNone/>
            </a:pPr>
            <a:r>
              <a:rPr lang="fr-FR" sz="1381" dirty="0" smtClean="0">
                <a:solidFill>
                  <a:schemeClr val="accent2"/>
                </a:solidFill>
              </a:rPr>
              <a:t>179 </a:t>
            </a:r>
            <a:r>
              <a:rPr lang="fr-FR" sz="1381" dirty="0">
                <a:solidFill>
                  <a:schemeClr val="accent2"/>
                </a:solidFill>
              </a:rPr>
              <a:t>993 élèves, -0,7% par rapport  à 2023</a:t>
            </a:r>
          </a:p>
          <a:p>
            <a:pPr marL="0" indent="0">
              <a:buNone/>
            </a:pPr>
            <a:endParaRPr lang="fr-FR" sz="1381" dirty="0">
              <a:solidFill>
                <a:schemeClr val="accent2"/>
              </a:solidFill>
            </a:endParaRPr>
          </a:p>
        </p:txBody>
      </p:sp>
      <p:sp>
        <p:nvSpPr>
          <p:cNvPr id="11" name="ZoneTexte 10"/>
          <p:cNvSpPr txBox="1"/>
          <p:nvPr/>
        </p:nvSpPr>
        <p:spPr>
          <a:xfrm>
            <a:off x="1382865" y="3758481"/>
            <a:ext cx="3031259" cy="274819"/>
          </a:xfrm>
          <a:prstGeom prst="rect">
            <a:avLst/>
          </a:prstGeom>
          <a:noFill/>
        </p:spPr>
        <p:txBody>
          <a:bodyPr wrap="square" rtlCol="0">
            <a:spAutoFit/>
          </a:bodyPr>
          <a:lstStyle/>
          <a:p>
            <a:r>
              <a:rPr lang="fr-FR" sz="1178" b="1" dirty="0">
                <a:solidFill>
                  <a:schemeClr val="accent2"/>
                </a:solidFill>
              </a:rPr>
              <a:t>Les effectifs </a:t>
            </a:r>
            <a:r>
              <a:rPr lang="fr-FR" sz="1186" b="1" dirty="0">
                <a:solidFill>
                  <a:schemeClr val="accent2"/>
                </a:solidFill>
              </a:rPr>
              <a:t>par</a:t>
            </a:r>
            <a:r>
              <a:rPr lang="fr-FR" sz="1178" b="1" dirty="0">
                <a:solidFill>
                  <a:schemeClr val="accent2"/>
                </a:solidFill>
              </a:rPr>
              <a:t> départements</a:t>
            </a:r>
          </a:p>
        </p:txBody>
      </p:sp>
      <p:sp>
        <p:nvSpPr>
          <p:cNvPr id="16" name="ZoneTexte 15"/>
          <p:cNvSpPr txBox="1"/>
          <p:nvPr/>
        </p:nvSpPr>
        <p:spPr>
          <a:xfrm>
            <a:off x="5129456" y="3758968"/>
            <a:ext cx="2467342" cy="274819"/>
          </a:xfrm>
          <a:prstGeom prst="rect">
            <a:avLst/>
          </a:prstGeom>
          <a:noFill/>
        </p:spPr>
        <p:txBody>
          <a:bodyPr wrap="none" rtlCol="0">
            <a:spAutoFit/>
          </a:bodyPr>
          <a:lstStyle/>
          <a:p>
            <a:r>
              <a:rPr lang="fr-FR" sz="1186" b="1" dirty="0">
                <a:solidFill>
                  <a:schemeClr val="accent2"/>
                </a:solidFill>
              </a:rPr>
              <a:t>Les effectifs par départements</a:t>
            </a:r>
          </a:p>
        </p:txBody>
      </p:sp>
      <p:graphicFrame>
        <p:nvGraphicFramePr>
          <p:cNvPr id="4" name="Tableau 3"/>
          <p:cNvGraphicFramePr>
            <a:graphicFrameLocks noGrp="1"/>
          </p:cNvGraphicFramePr>
          <p:nvPr>
            <p:extLst/>
          </p:nvPr>
        </p:nvGraphicFramePr>
        <p:xfrm>
          <a:off x="1382865" y="2429838"/>
          <a:ext cx="2799809" cy="1176337"/>
        </p:xfrm>
        <a:graphic>
          <a:graphicData uri="http://schemas.openxmlformats.org/drawingml/2006/table">
            <a:tbl>
              <a:tblPr/>
              <a:tblGrid>
                <a:gridCol w="887413">
                  <a:extLst>
                    <a:ext uri="{9D8B030D-6E8A-4147-A177-3AD203B41FA5}">
                      <a16:colId xmlns:a16="http://schemas.microsoft.com/office/drawing/2014/main" val="1619248093"/>
                    </a:ext>
                  </a:extLst>
                </a:gridCol>
                <a:gridCol w="639763">
                  <a:extLst>
                    <a:ext uri="{9D8B030D-6E8A-4147-A177-3AD203B41FA5}">
                      <a16:colId xmlns:a16="http://schemas.microsoft.com/office/drawing/2014/main" val="2587669394"/>
                    </a:ext>
                  </a:extLst>
                </a:gridCol>
                <a:gridCol w="639763">
                  <a:extLst>
                    <a:ext uri="{9D8B030D-6E8A-4147-A177-3AD203B41FA5}">
                      <a16:colId xmlns:a16="http://schemas.microsoft.com/office/drawing/2014/main" val="1220336625"/>
                    </a:ext>
                  </a:extLst>
                </a:gridCol>
                <a:gridCol w="632870">
                  <a:extLst>
                    <a:ext uri="{9D8B030D-6E8A-4147-A177-3AD203B41FA5}">
                      <a16:colId xmlns:a16="http://schemas.microsoft.com/office/drawing/2014/main" val="483590402"/>
                    </a:ext>
                  </a:extLst>
                </a:gridCol>
              </a:tblGrid>
              <a:tr h="470535">
                <a:tc>
                  <a:txBody>
                    <a:bodyPr/>
                    <a:lstStyle/>
                    <a:p>
                      <a:pPr algn="l" fontAlgn="b"/>
                      <a:r>
                        <a:rPr lang="fr-FR" sz="900" b="0" i="0" u="none" strike="noStrike" dirty="0">
                          <a:solidFill>
                            <a:srgbClr val="000000"/>
                          </a:solidFill>
                          <a:effectLst/>
                          <a:latin typeface="Marianne" panose="02000000000000000000" pitchFamily="2" charset="0"/>
                        </a:rPr>
                        <a:t> </a:t>
                      </a:r>
                    </a:p>
                  </a:txBody>
                  <a:tcPr marL="6191" marR="6191" marT="6191"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Marianne" panose="02000000000000000000" pitchFamily="2" charset="0"/>
                        </a:rPr>
                        <a:t>public</a:t>
                      </a:r>
                    </a:p>
                  </a:txBody>
                  <a:tcPr marL="6191" marR="6191" marT="61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smtClean="0">
                          <a:solidFill>
                            <a:srgbClr val="000000"/>
                          </a:solidFill>
                          <a:effectLst/>
                          <a:latin typeface="Marianne" panose="02000000000000000000" pitchFamily="2" charset="0"/>
                        </a:rPr>
                        <a:t>Privé SC</a:t>
                      </a:r>
                    </a:p>
                    <a:p>
                      <a:pPr algn="ctr" fontAlgn="ctr"/>
                      <a:endParaRPr lang="fr-FR" sz="900" b="0" i="0" u="none" strike="noStrike" dirty="0" smtClean="0">
                        <a:solidFill>
                          <a:srgbClr val="000000"/>
                        </a:solidFill>
                        <a:effectLst/>
                        <a:latin typeface="Marianne" panose="02000000000000000000" pitchFamily="2" charset="0"/>
                      </a:endParaRPr>
                    </a:p>
                  </a:txBody>
                  <a:tcPr marL="6191" marR="6191" marT="61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Marianne" panose="02000000000000000000" pitchFamily="2" charset="0"/>
                        </a:rPr>
                        <a:t>total</a:t>
                      </a:r>
                    </a:p>
                  </a:txBody>
                  <a:tcPr marL="6191" marR="6191" marT="61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1460028"/>
                  </a:ext>
                </a:extLst>
              </a:tr>
              <a:tr h="173355">
                <a:tc>
                  <a:txBody>
                    <a:bodyPr/>
                    <a:lstStyle/>
                    <a:p>
                      <a:pPr algn="l" fontAlgn="b"/>
                      <a:r>
                        <a:rPr lang="fr-FR" sz="900" b="0" i="0" u="none" strike="noStrike">
                          <a:solidFill>
                            <a:srgbClr val="000000"/>
                          </a:solidFill>
                          <a:effectLst/>
                          <a:latin typeface="Marianne" panose="02000000000000000000" pitchFamily="2" charset="0"/>
                        </a:rPr>
                        <a:t>Préélémentaire</a:t>
                      </a:r>
                    </a:p>
                  </a:txBody>
                  <a:tcPr marL="6191" marR="6191" marT="61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dirty="0" smtClean="0">
                          <a:solidFill>
                            <a:srgbClr val="000000"/>
                          </a:solidFill>
                          <a:effectLst/>
                          <a:latin typeface="Marianne" panose="02000000000000000000" pitchFamily="2" charset="0"/>
                        </a:rPr>
                        <a:t>64 567</a:t>
                      </a:r>
                      <a:endParaRPr lang="fr-FR" sz="900" b="0" i="0" u="none" strike="noStrike" dirty="0">
                        <a:solidFill>
                          <a:srgbClr val="000000"/>
                        </a:solidFill>
                        <a:effectLst/>
                        <a:latin typeface="Marianne" panose="02000000000000000000" pitchFamily="2" charset="0"/>
                      </a:endParaRPr>
                    </a:p>
                  </a:txBody>
                  <a:tcPr marL="6191" marR="6191" marT="61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dirty="0" smtClean="0">
                          <a:solidFill>
                            <a:srgbClr val="000000"/>
                          </a:solidFill>
                          <a:effectLst/>
                          <a:latin typeface="Marianne" panose="02000000000000000000" pitchFamily="2" charset="0"/>
                        </a:rPr>
                        <a:t>3 911</a:t>
                      </a:r>
                      <a:endParaRPr lang="fr-FR" sz="900" b="0" i="0" u="none" strike="noStrike" dirty="0">
                        <a:solidFill>
                          <a:srgbClr val="000000"/>
                        </a:solidFill>
                        <a:effectLst/>
                        <a:latin typeface="Marianne" panose="02000000000000000000" pitchFamily="2" charset="0"/>
                      </a:endParaRPr>
                    </a:p>
                  </a:txBody>
                  <a:tcPr marL="6191" marR="6191" marT="61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dirty="0" smtClean="0">
                          <a:solidFill>
                            <a:srgbClr val="000000"/>
                          </a:solidFill>
                          <a:effectLst/>
                          <a:latin typeface="Marianne" panose="02000000000000000000" pitchFamily="2" charset="0"/>
                        </a:rPr>
                        <a:t>68 478</a:t>
                      </a:r>
                      <a:endParaRPr lang="fr-FR" sz="900" b="0" i="0" u="none" strike="noStrike" dirty="0">
                        <a:solidFill>
                          <a:srgbClr val="000000"/>
                        </a:solidFill>
                        <a:effectLst/>
                        <a:latin typeface="Marianne" panose="02000000000000000000" pitchFamily="2" charset="0"/>
                      </a:endParaRPr>
                    </a:p>
                  </a:txBody>
                  <a:tcPr marL="6191" marR="6191" marT="619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93091231"/>
                  </a:ext>
                </a:extLst>
              </a:tr>
              <a:tr h="173355">
                <a:tc>
                  <a:txBody>
                    <a:bodyPr/>
                    <a:lstStyle/>
                    <a:p>
                      <a:pPr algn="l" fontAlgn="b"/>
                      <a:r>
                        <a:rPr lang="fr-FR" sz="900" b="0" i="0" u="none" strike="noStrike">
                          <a:solidFill>
                            <a:srgbClr val="000000"/>
                          </a:solidFill>
                          <a:effectLst/>
                          <a:latin typeface="Marianne" panose="02000000000000000000" pitchFamily="2" charset="0"/>
                        </a:rPr>
                        <a:t>Elémentaire</a:t>
                      </a:r>
                    </a:p>
                  </a:txBody>
                  <a:tcPr marL="6191" marR="6191" marT="61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smtClean="0">
                          <a:solidFill>
                            <a:srgbClr val="000000"/>
                          </a:solidFill>
                          <a:effectLst/>
                          <a:latin typeface="Marianne" panose="02000000000000000000" pitchFamily="2" charset="0"/>
                        </a:rPr>
                        <a:t>113</a:t>
                      </a:r>
                      <a:r>
                        <a:rPr lang="fr-FR" sz="900" b="0" i="0" u="none" strike="noStrike" baseline="0" dirty="0" smtClean="0">
                          <a:solidFill>
                            <a:srgbClr val="000000"/>
                          </a:solidFill>
                          <a:effectLst/>
                          <a:latin typeface="Marianne" panose="02000000000000000000" pitchFamily="2" charset="0"/>
                        </a:rPr>
                        <a:t> 595</a:t>
                      </a:r>
                      <a:endParaRPr lang="fr-FR" sz="900" b="0" i="0" u="none" strike="noStrike" dirty="0">
                        <a:solidFill>
                          <a:srgbClr val="000000"/>
                        </a:solidFill>
                        <a:effectLst/>
                        <a:latin typeface="Marianne" panose="02000000000000000000" pitchFamily="2" charset="0"/>
                      </a:endParaRPr>
                    </a:p>
                  </a:txBody>
                  <a:tcPr marL="6191" marR="6191" marT="61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Marianne" panose="02000000000000000000" pitchFamily="2" charset="0"/>
                        </a:rPr>
                        <a:t>8 </a:t>
                      </a:r>
                      <a:r>
                        <a:rPr lang="fr-FR" sz="900" b="0" i="0" u="none" strike="noStrike" dirty="0" smtClean="0">
                          <a:solidFill>
                            <a:srgbClr val="000000"/>
                          </a:solidFill>
                          <a:effectLst/>
                          <a:latin typeface="Marianne" panose="02000000000000000000" pitchFamily="2" charset="0"/>
                        </a:rPr>
                        <a:t>005</a:t>
                      </a:r>
                      <a:endParaRPr lang="fr-FR" sz="900" b="0" i="0" u="none" strike="noStrike" dirty="0">
                        <a:solidFill>
                          <a:srgbClr val="000000"/>
                        </a:solidFill>
                        <a:effectLst/>
                        <a:latin typeface="Marianne" panose="02000000000000000000" pitchFamily="2" charset="0"/>
                      </a:endParaRPr>
                    </a:p>
                  </a:txBody>
                  <a:tcPr marL="6191" marR="6191" marT="61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smtClean="0">
                          <a:solidFill>
                            <a:srgbClr val="000000"/>
                          </a:solidFill>
                          <a:effectLst/>
                          <a:latin typeface="Marianne" panose="02000000000000000000" pitchFamily="2" charset="0"/>
                        </a:rPr>
                        <a:t>121 600</a:t>
                      </a:r>
                      <a:endParaRPr lang="fr-FR" sz="900" b="0" i="0" u="none" strike="noStrike" dirty="0">
                        <a:solidFill>
                          <a:srgbClr val="000000"/>
                        </a:solidFill>
                        <a:effectLst/>
                        <a:latin typeface="Marianne" panose="02000000000000000000" pitchFamily="2" charset="0"/>
                      </a:endParaRPr>
                    </a:p>
                  </a:txBody>
                  <a:tcPr marL="6191" marR="6191" marT="619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55123877"/>
                  </a:ext>
                </a:extLst>
              </a:tr>
              <a:tr h="179546">
                <a:tc>
                  <a:txBody>
                    <a:bodyPr/>
                    <a:lstStyle/>
                    <a:p>
                      <a:pPr algn="l" fontAlgn="b"/>
                      <a:r>
                        <a:rPr lang="fr-FR" sz="900" b="0" i="0" u="none" strike="noStrike">
                          <a:solidFill>
                            <a:srgbClr val="000000"/>
                          </a:solidFill>
                          <a:effectLst/>
                          <a:latin typeface="Marianne" panose="02000000000000000000" pitchFamily="2" charset="0"/>
                        </a:rPr>
                        <a:t>ULIS</a:t>
                      </a:r>
                    </a:p>
                  </a:txBody>
                  <a:tcPr marL="6191" marR="6191" marT="61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Marianne" panose="02000000000000000000" pitchFamily="2" charset="0"/>
                        </a:rPr>
                        <a:t>2 </a:t>
                      </a:r>
                      <a:r>
                        <a:rPr lang="fr-FR" sz="900" b="0" i="0" u="none" strike="noStrike" dirty="0" smtClean="0">
                          <a:solidFill>
                            <a:srgbClr val="000000"/>
                          </a:solidFill>
                          <a:effectLst/>
                          <a:latin typeface="Marianne" panose="02000000000000000000" pitchFamily="2" charset="0"/>
                        </a:rPr>
                        <a:t>428</a:t>
                      </a:r>
                      <a:endParaRPr lang="fr-FR" sz="900" b="0" i="0" u="none" strike="noStrike" dirty="0">
                        <a:solidFill>
                          <a:srgbClr val="000000"/>
                        </a:solidFill>
                        <a:effectLst/>
                        <a:latin typeface="Marianne" panose="02000000000000000000" pitchFamily="2" charset="0"/>
                      </a:endParaRPr>
                    </a:p>
                  </a:txBody>
                  <a:tcPr marL="6191" marR="6191" marT="61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smtClean="0">
                          <a:solidFill>
                            <a:srgbClr val="000000"/>
                          </a:solidFill>
                          <a:effectLst/>
                          <a:latin typeface="Marianne" panose="02000000000000000000" pitchFamily="2" charset="0"/>
                        </a:rPr>
                        <a:t>41</a:t>
                      </a:r>
                      <a:endParaRPr lang="fr-FR" sz="900" b="0" i="0" u="none" strike="noStrike" dirty="0">
                        <a:solidFill>
                          <a:srgbClr val="000000"/>
                        </a:solidFill>
                        <a:effectLst/>
                        <a:latin typeface="Marianne" panose="02000000000000000000" pitchFamily="2" charset="0"/>
                      </a:endParaRPr>
                    </a:p>
                  </a:txBody>
                  <a:tcPr marL="6191" marR="6191" marT="61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smtClean="0">
                          <a:solidFill>
                            <a:srgbClr val="000000"/>
                          </a:solidFill>
                          <a:effectLst/>
                          <a:latin typeface="Marianne" panose="02000000000000000000" pitchFamily="2" charset="0"/>
                        </a:rPr>
                        <a:t>2 469</a:t>
                      </a:r>
                      <a:endParaRPr lang="fr-FR" sz="900" b="0" i="0" u="none" strike="noStrike" dirty="0">
                        <a:solidFill>
                          <a:srgbClr val="000000"/>
                        </a:solidFill>
                        <a:effectLst/>
                        <a:latin typeface="Marianne" panose="02000000000000000000" pitchFamily="2" charset="0"/>
                      </a:endParaRPr>
                    </a:p>
                  </a:txBody>
                  <a:tcPr marL="6191" marR="6191" marT="619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2310288"/>
                  </a:ext>
                </a:extLst>
              </a:tr>
              <a:tr h="179546">
                <a:tc>
                  <a:txBody>
                    <a:bodyPr/>
                    <a:lstStyle/>
                    <a:p>
                      <a:pPr algn="l" fontAlgn="b"/>
                      <a:r>
                        <a:rPr lang="fr-FR" sz="900" b="0" i="0" u="none" strike="noStrike">
                          <a:solidFill>
                            <a:srgbClr val="000000"/>
                          </a:solidFill>
                          <a:effectLst/>
                          <a:latin typeface="Marianne" panose="02000000000000000000" pitchFamily="2" charset="0"/>
                        </a:rPr>
                        <a:t>Total 1er degré</a:t>
                      </a:r>
                    </a:p>
                  </a:txBody>
                  <a:tcPr marL="6191" marR="6191" marT="61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smtClean="0">
                          <a:solidFill>
                            <a:srgbClr val="000000"/>
                          </a:solidFill>
                          <a:effectLst/>
                          <a:latin typeface="Marianne" panose="02000000000000000000" pitchFamily="2" charset="0"/>
                        </a:rPr>
                        <a:t>180 590</a:t>
                      </a:r>
                      <a:endParaRPr lang="fr-FR" sz="900" b="0" i="0" u="none" strike="noStrike" dirty="0">
                        <a:solidFill>
                          <a:srgbClr val="000000"/>
                        </a:solidFill>
                        <a:effectLst/>
                        <a:latin typeface="Marianne" panose="02000000000000000000" pitchFamily="2" charset="0"/>
                      </a:endParaRPr>
                    </a:p>
                  </a:txBody>
                  <a:tcPr marL="6191" marR="6191" marT="61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smtClean="0">
                          <a:solidFill>
                            <a:srgbClr val="000000"/>
                          </a:solidFill>
                          <a:effectLst/>
                          <a:latin typeface="Marianne" panose="02000000000000000000" pitchFamily="2" charset="0"/>
                        </a:rPr>
                        <a:t>11 957</a:t>
                      </a:r>
                      <a:endParaRPr lang="fr-FR" sz="900" b="0" i="0" u="none" strike="noStrike" dirty="0">
                        <a:solidFill>
                          <a:srgbClr val="000000"/>
                        </a:solidFill>
                        <a:effectLst/>
                        <a:latin typeface="Marianne" panose="02000000000000000000" pitchFamily="2" charset="0"/>
                      </a:endParaRPr>
                    </a:p>
                  </a:txBody>
                  <a:tcPr marL="6191" marR="6191" marT="61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smtClean="0">
                          <a:solidFill>
                            <a:srgbClr val="000000"/>
                          </a:solidFill>
                          <a:effectLst/>
                          <a:latin typeface="Marianne" panose="02000000000000000000" pitchFamily="2" charset="0"/>
                        </a:rPr>
                        <a:t>192 547</a:t>
                      </a:r>
                      <a:endParaRPr lang="fr-FR" sz="900" b="0" i="0" u="none" strike="noStrike" dirty="0">
                        <a:solidFill>
                          <a:srgbClr val="000000"/>
                        </a:solidFill>
                        <a:effectLst/>
                        <a:latin typeface="Marianne" panose="02000000000000000000" pitchFamily="2" charset="0"/>
                      </a:endParaRPr>
                    </a:p>
                  </a:txBody>
                  <a:tcPr marL="6191" marR="6191" marT="619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7712145"/>
                  </a:ext>
                </a:extLst>
              </a:tr>
            </a:tbl>
          </a:graphicData>
        </a:graphic>
      </p:graphicFrame>
      <p:pic>
        <p:nvPicPr>
          <p:cNvPr id="12" name="Image 11"/>
          <p:cNvPicPr>
            <a:picLocks noChangeAspect="1"/>
          </p:cNvPicPr>
          <p:nvPr/>
        </p:nvPicPr>
        <p:blipFill>
          <a:blip r:embed="rId3"/>
          <a:stretch>
            <a:fillRect/>
          </a:stretch>
        </p:blipFill>
        <p:spPr>
          <a:xfrm>
            <a:off x="1371547" y="4072521"/>
            <a:ext cx="3036452" cy="1629678"/>
          </a:xfrm>
          <a:prstGeom prst="rect">
            <a:avLst/>
          </a:prstGeom>
        </p:spPr>
      </p:pic>
      <p:graphicFrame>
        <p:nvGraphicFramePr>
          <p:cNvPr id="13" name="Tableau 12"/>
          <p:cNvGraphicFramePr>
            <a:graphicFrameLocks noGrp="1"/>
          </p:cNvGraphicFramePr>
          <p:nvPr>
            <p:extLst/>
          </p:nvPr>
        </p:nvGraphicFramePr>
        <p:xfrm>
          <a:off x="5063596" y="2416964"/>
          <a:ext cx="2847974" cy="1183099"/>
        </p:xfrm>
        <a:graphic>
          <a:graphicData uri="http://schemas.openxmlformats.org/drawingml/2006/table">
            <a:tbl>
              <a:tblPr/>
              <a:tblGrid>
                <a:gridCol w="897731">
                  <a:extLst>
                    <a:ext uri="{9D8B030D-6E8A-4147-A177-3AD203B41FA5}">
                      <a16:colId xmlns:a16="http://schemas.microsoft.com/office/drawing/2014/main" val="697503769"/>
                    </a:ext>
                  </a:extLst>
                </a:gridCol>
                <a:gridCol w="650081">
                  <a:extLst>
                    <a:ext uri="{9D8B030D-6E8A-4147-A177-3AD203B41FA5}">
                      <a16:colId xmlns:a16="http://schemas.microsoft.com/office/drawing/2014/main" val="1912302579"/>
                    </a:ext>
                  </a:extLst>
                </a:gridCol>
                <a:gridCol w="650081">
                  <a:extLst>
                    <a:ext uri="{9D8B030D-6E8A-4147-A177-3AD203B41FA5}">
                      <a16:colId xmlns:a16="http://schemas.microsoft.com/office/drawing/2014/main" val="3670872584"/>
                    </a:ext>
                  </a:extLst>
                </a:gridCol>
                <a:gridCol w="650081">
                  <a:extLst>
                    <a:ext uri="{9D8B030D-6E8A-4147-A177-3AD203B41FA5}">
                      <a16:colId xmlns:a16="http://schemas.microsoft.com/office/drawing/2014/main" val="2670621548"/>
                    </a:ext>
                  </a:extLst>
                </a:gridCol>
              </a:tblGrid>
              <a:tr h="303942">
                <a:tc>
                  <a:txBody>
                    <a:bodyPr/>
                    <a:lstStyle/>
                    <a:p>
                      <a:pPr algn="l" fontAlgn="b"/>
                      <a:r>
                        <a:rPr lang="fr-FR" sz="900" b="0" i="0" u="none" strike="noStrike" dirty="0">
                          <a:solidFill>
                            <a:srgbClr val="000000"/>
                          </a:solidFill>
                          <a:effectLst/>
                          <a:latin typeface="Marianne" panose="02000000000000000000" pitchFamily="2" charset="0"/>
                        </a:rPr>
                        <a:t> </a:t>
                      </a:r>
                    </a:p>
                  </a:txBody>
                  <a:tcPr marL="6191" marR="6191" marT="61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Marianne" panose="02000000000000000000" pitchFamily="2" charset="0"/>
                        </a:rPr>
                        <a:t>public</a:t>
                      </a:r>
                    </a:p>
                  </a:txBody>
                  <a:tcPr marL="6191" marR="6191" marT="61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Marianne" panose="02000000000000000000" pitchFamily="2" charset="0"/>
                        </a:rPr>
                        <a:t>privé SC</a:t>
                      </a:r>
                    </a:p>
                  </a:txBody>
                  <a:tcPr marL="6191" marR="6191" marT="61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Marianne" panose="02000000000000000000" pitchFamily="2" charset="0"/>
                        </a:rPr>
                        <a:t>total</a:t>
                      </a:r>
                    </a:p>
                  </a:txBody>
                  <a:tcPr marL="6191" marR="6191" marT="61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2018575"/>
                  </a:ext>
                </a:extLst>
              </a:tr>
              <a:tr h="173355">
                <a:tc>
                  <a:txBody>
                    <a:bodyPr/>
                    <a:lstStyle/>
                    <a:p>
                      <a:pPr algn="l" fontAlgn="b"/>
                      <a:r>
                        <a:rPr lang="fr-FR" sz="900" b="0" i="0" u="none" strike="noStrike" dirty="0">
                          <a:solidFill>
                            <a:srgbClr val="000000"/>
                          </a:solidFill>
                          <a:effectLst/>
                          <a:latin typeface="Marianne" panose="02000000000000000000" pitchFamily="2" charset="0"/>
                        </a:rPr>
                        <a:t>1er cycle</a:t>
                      </a:r>
                    </a:p>
                  </a:txBody>
                  <a:tcPr marL="6191" marR="6191" marT="61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Marianne" panose="02000000000000000000" pitchFamily="2" charset="0"/>
                        </a:rPr>
                        <a:t>89 242</a:t>
                      </a:r>
                    </a:p>
                  </a:txBody>
                  <a:tcPr marL="6191" marR="6191" marT="61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Marianne" panose="02000000000000000000" pitchFamily="2" charset="0"/>
                        </a:rPr>
                        <a:t>15 824</a:t>
                      </a:r>
                    </a:p>
                  </a:txBody>
                  <a:tcPr marL="6191" marR="6191" marT="61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Marianne" panose="02000000000000000000" pitchFamily="2" charset="0"/>
                        </a:rPr>
                        <a:t>105 066</a:t>
                      </a:r>
                    </a:p>
                  </a:txBody>
                  <a:tcPr marL="6191" marR="6191" marT="619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63310439"/>
                  </a:ext>
                </a:extLst>
              </a:tr>
              <a:tr h="173355">
                <a:tc>
                  <a:txBody>
                    <a:bodyPr/>
                    <a:lstStyle/>
                    <a:p>
                      <a:pPr algn="l" fontAlgn="b"/>
                      <a:r>
                        <a:rPr lang="fr-FR" sz="900" b="0" i="0" u="none" strike="noStrike">
                          <a:solidFill>
                            <a:srgbClr val="000000"/>
                          </a:solidFill>
                          <a:effectLst/>
                          <a:latin typeface="Marianne" panose="02000000000000000000" pitchFamily="2" charset="0"/>
                        </a:rPr>
                        <a:t>2d cycle pro</a:t>
                      </a:r>
                    </a:p>
                  </a:txBody>
                  <a:tcPr marL="6191" marR="6191" marT="61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Marianne" panose="02000000000000000000" pitchFamily="2" charset="0"/>
                        </a:rPr>
                        <a:t>19 802</a:t>
                      </a:r>
                    </a:p>
                  </a:txBody>
                  <a:tcPr marL="6191" marR="6191" marT="61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Marianne" panose="02000000000000000000" pitchFamily="2" charset="0"/>
                        </a:rPr>
                        <a:t>4 489</a:t>
                      </a:r>
                    </a:p>
                  </a:txBody>
                  <a:tcPr marL="6191" marR="6191" marT="61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Marianne" panose="02000000000000000000" pitchFamily="2" charset="0"/>
                        </a:rPr>
                        <a:t>24 291</a:t>
                      </a:r>
                    </a:p>
                  </a:txBody>
                  <a:tcPr marL="6191" marR="6191" marT="619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97215902"/>
                  </a:ext>
                </a:extLst>
              </a:tr>
              <a:tr h="173355">
                <a:tc>
                  <a:txBody>
                    <a:bodyPr/>
                    <a:lstStyle/>
                    <a:p>
                      <a:pPr algn="l" fontAlgn="b"/>
                      <a:r>
                        <a:rPr lang="fr-FR" sz="900" b="0" i="0" u="none" strike="noStrike">
                          <a:solidFill>
                            <a:srgbClr val="000000"/>
                          </a:solidFill>
                          <a:effectLst/>
                          <a:latin typeface="Marianne" panose="02000000000000000000" pitchFamily="2" charset="0"/>
                        </a:rPr>
                        <a:t>2d cycle GT</a:t>
                      </a:r>
                    </a:p>
                  </a:txBody>
                  <a:tcPr marL="6191" marR="6191" marT="61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Marianne" panose="02000000000000000000" pitchFamily="2" charset="0"/>
                        </a:rPr>
                        <a:t>40 783</a:t>
                      </a:r>
                    </a:p>
                  </a:txBody>
                  <a:tcPr marL="6191" marR="6191" marT="61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Marianne" panose="02000000000000000000" pitchFamily="2" charset="0"/>
                        </a:rPr>
                        <a:t>7 485</a:t>
                      </a:r>
                    </a:p>
                  </a:txBody>
                  <a:tcPr marL="6191" marR="6191" marT="61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Marianne" panose="02000000000000000000" pitchFamily="2" charset="0"/>
                        </a:rPr>
                        <a:t>48 268</a:t>
                      </a:r>
                    </a:p>
                  </a:txBody>
                  <a:tcPr marL="6191" marR="6191" marT="619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58000787"/>
                  </a:ext>
                </a:extLst>
              </a:tr>
              <a:tr h="179546">
                <a:tc>
                  <a:txBody>
                    <a:bodyPr/>
                    <a:lstStyle/>
                    <a:p>
                      <a:pPr algn="l" fontAlgn="b"/>
                      <a:r>
                        <a:rPr lang="fr-FR" sz="900" b="0" i="0" u="none" strike="noStrike">
                          <a:solidFill>
                            <a:srgbClr val="000000"/>
                          </a:solidFill>
                          <a:effectLst/>
                          <a:latin typeface="Marianne" panose="02000000000000000000" pitchFamily="2" charset="0"/>
                        </a:rPr>
                        <a:t>SEGPA</a:t>
                      </a:r>
                    </a:p>
                  </a:txBody>
                  <a:tcPr marL="6191" marR="6191" marT="61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Marianne" panose="02000000000000000000" pitchFamily="2" charset="0"/>
                        </a:rPr>
                        <a:t>2 368</a:t>
                      </a:r>
                    </a:p>
                  </a:txBody>
                  <a:tcPr marL="6191" marR="6191" marT="61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Marianne" panose="02000000000000000000" pitchFamily="2" charset="0"/>
                        </a:rPr>
                        <a:t> </a:t>
                      </a:r>
                    </a:p>
                  </a:txBody>
                  <a:tcPr marL="6191" marR="6191" marT="61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Marianne" panose="02000000000000000000" pitchFamily="2" charset="0"/>
                        </a:rPr>
                        <a:t>2 368</a:t>
                      </a:r>
                    </a:p>
                  </a:txBody>
                  <a:tcPr marL="6191" marR="6191" marT="619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1183241"/>
                  </a:ext>
                </a:extLst>
              </a:tr>
              <a:tr h="179546">
                <a:tc>
                  <a:txBody>
                    <a:bodyPr/>
                    <a:lstStyle/>
                    <a:p>
                      <a:pPr algn="l" fontAlgn="b"/>
                      <a:r>
                        <a:rPr lang="fr-FR" sz="900" b="0" i="0" u="none" strike="noStrike">
                          <a:solidFill>
                            <a:srgbClr val="000000"/>
                          </a:solidFill>
                          <a:effectLst/>
                          <a:latin typeface="Marianne" panose="02000000000000000000" pitchFamily="2" charset="0"/>
                        </a:rPr>
                        <a:t>Total 2d degré</a:t>
                      </a:r>
                    </a:p>
                  </a:txBody>
                  <a:tcPr marL="6191" marR="6191" marT="61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Marianne" panose="02000000000000000000" pitchFamily="2" charset="0"/>
                        </a:rPr>
                        <a:t>152 195</a:t>
                      </a:r>
                    </a:p>
                  </a:txBody>
                  <a:tcPr marL="6191" marR="6191" marT="61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Marianne" panose="02000000000000000000" pitchFamily="2" charset="0"/>
                        </a:rPr>
                        <a:t>27 798</a:t>
                      </a:r>
                    </a:p>
                  </a:txBody>
                  <a:tcPr marL="6191" marR="6191" marT="619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Marianne" panose="02000000000000000000" pitchFamily="2" charset="0"/>
                        </a:rPr>
                        <a:t>179 993</a:t>
                      </a:r>
                    </a:p>
                  </a:txBody>
                  <a:tcPr marL="6191" marR="6191" marT="619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4948961"/>
                  </a:ext>
                </a:extLst>
              </a:tr>
            </a:tbl>
          </a:graphicData>
        </a:graphic>
      </p:graphicFrame>
      <p:sp>
        <p:nvSpPr>
          <p:cNvPr id="15" name="Espace réservé du texte 14"/>
          <p:cNvSpPr>
            <a:spLocks noGrp="1"/>
          </p:cNvSpPr>
          <p:nvPr>
            <p:ph type="body" sz="quarter" idx="13"/>
          </p:nvPr>
        </p:nvSpPr>
        <p:spPr>
          <a:xfrm>
            <a:off x="1064569" y="1413781"/>
            <a:ext cx="3343432" cy="2079789"/>
          </a:xfrm>
        </p:spPr>
        <p:txBody>
          <a:bodyPr>
            <a:normAutofit/>
          </a:bodyPr>
          <a:lstStyle/>
          <a:p>
            <a:pPr marL="0" indent="0">
              <a:buNone/>
            </a:pPr>
            <a:r>
              <a:rPr lang="fr-FR" sz="1381" dirty="0">
                <a:solidFill>
                  <a:schemeClr val="accent2"/>
                </a:solidFill>
              </a:rPr>
              <a:t>Les effectifs du premier degré</a:t>
            </a:r>
          </a:p>
          <a:p>
            <a:pPr marL="0" indent="0">
              <a:buNone/>
            </a:pPr>
            <a:r>
              <a:rPr lang="fr-FR" sz="1381" dirty="0">
                <a:solidFill>
                  <a:schemeClr val="accent2"/>
                </a:solidFill>
              </a:rPr>
              <a:t>192 547 élèves, -2,0% par rapport à 2023</a:t>
            </a:r>
          </a:p>
        </p:txBody>
      </p:sp>
      <p:pic>
        <p:nvPicPr>
          <p:cNvPr id="18" name="Image 17"/>
          <p:cNvPicPr>
            <a:picLocks noChangeAspect="1"/>
          </p:cNvPicPr>
          <p:nvPr/>
        </p:nvPicPr>
        <p:blipFill>
          <a:blip r:embed="rId4"/>
          <a:stretch>
            <a:fillRect/>
          </a:stretch>
        </p:blipFill>
        <p:spPr>
          <a:xfrm>
            <a:off x="5067035" y="4131701"/>
            <a:ext cx="3056266" cy="1560330"/>
          </a:xfrm>
          <a:prstGeom prst="rect">
            <a:avLst/>
          </a:prstGeom>
        </p:spPr>
      </p:pic>
    </p:spTree>
    <p:extLst>
      <p:ext uri="{BB962C8B-B14F-4D97-AF65-F5344CB8AC3E}">
        <p14:creationId xmlns:p14="http://schemas.microsoft.com/office/powerpoint/2010/main" val="3731849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390000" y="6485608"/>
            <a:ext cx="6396000" cy="349591"/>
          </a:xfrm>
        </p:spPr>
        <p:txBody>
          <a:bodyPr/>
          <a:lstStyle/>
          <a:p>
            <a:r>
              <a:rPr lang="it-IT" dirty="0"/>
              <a:t>CSA vendredi 18 octobre 2024</a:t>
            </a:r>
            <a:endParaRPr lang="fr-FR" dirty="0"/>
          </a:p>
        </p:txBody>
      </p:sp>
      <p:sp>
        <p:nvSpPr>
          <p:cNvPr id="5" name="Espace réservé du texte 4"/>
          <p:cNvSpPr>
            <a:spLocks noGrp="1"/>
          </p:cNvSpPr>
          <p:nvPr>
            <p:ph type="body" sz="quarter" idx="13"/>
          </p:nvPr>
        </p:nvSpPr>
        <p:spPr>
          <a:xfrm>
            <a:off x="284684" y="1515186"/>
            <a:ext cx="1525627" cy="689678"/>
          </a:xfrm>
        </p:spPr>
        <p:txBody>
          <a:bodyPr/>
          <a:lstStyle/>
          <a:p>
            <a:r>
              <a:rPr lang="fr-FR" sz="1800" dirty="0">
                <a:solidFill>
                  <a:srgbClr val="FF0000"/>
                </a:solidFill>
              </a:rPr>
              <a:t>Orientation Palier 3</a:t>
            </a:r>
            <a:r>
              <a:rPr lang="fr-FR" sz="1800" baseline="30000" dirty="0">
                <a:solidFill>
                  <a:srgbClr val="FF0000"/>
                </a:solidFill>
              </a:rPr>
              <a:t>e</a:t>
            </a:r>
            <a:r>
              <a:rPr lang="fr-FR" sz="1800" dirty="0">
                <a:solidFill>
                  <a:srgbClr val="FF0000"/>
                </a:solidFill>
              </a:rPr>
              <a:t> </a:t>
            </a:r>
          </a:p>
        </p:txBody>
      </p:sp>
      <p:sp>
        <p:nvSpPr>
          <p:cNvPr id="8" name="Rectangle 2"/>
          <p:cNvSpPr>
            <a:spLocks noChangeArrowheads="1"/>
          </p:cNvSpPr>
          <p:nvPr/>
        </p:nvSpPr>
        <p:spPr bwMode="auto">
          <a:xfrm>
            <a:off x="488504" y="1855273"/>
            <a:ext cx="700133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dirty="0"/>
          </a:p>
        </p:txBody>
      </p:sp>
      <p:sp>
        <p:nvSpPr>
          <p:cNvPr id="9" name="Rectangle 4"/>
          <p:cNvSpPr>
            <a:spLocks noChangeArrowheads="1"/>
          </p:cNvSpPr>
          <p:nvPr/>
        </p:nvSpPr>
        <p:spPr bwMode="auto">
          <a:xfrm>
            <a:off x="7244855" y="1515186"/>
            <a:ext cx="721540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dirty="0"/>
          </a:p>
        </p:txBody>
      </p:sp>
      <p:sp>
        <p:nvSpPr>
          <p:cNvPr id="13" name="Titre 1"/>
          <p:cNvSpPr txBox="1">
            <a:spLocks/>
          </p:cNvSpPr>
          <p:nvPr/>
        </p:nvSpPr>
        <p:spPr bwMode="gray">
          <a:xfrm>
            <a:off x="352128" y="817091"/>
            <a:ext cx="9310749" cy="492152"/>
          </a:xfrm>
          <a:prstGeom prst="rect">
            <a:avLst/>
          </a:prstGeom>
        </p:spPr>
        <p:txBody>
          <a:bodyPr vert="horz" lIns="0" tIns="0" rIns="0" bIns="0" rtlCol="0" anchor="t" anchorCtr="0">
            <a:no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t>4</a:t>
            </a:r>
            <a:r>
              <a:rPr lang="fr-FR" dirty="0" smtClean="0"/>
              <a:t>. </a:t>
            </a:r>
            <a:r>
              <a:rPr lang="fr-FR" dirty="0">
                <a:solidFill>
                  <a:srgbClr val="000000"/>
                </a:solidFill>
              </a:rPr>
              <a:t>Chiffres clés de l'orientation et de l'affectation </a:t>
            </a:r>
            <a:endParaRPr lang="fr-FR" dirty="0"/>
          </a:p>
        </p:txBody>
      </p:sp>
      <p:pic>
        <p:nvPicPr>
          <p:cNvPr id="2" name="Image 1">
            <a:extLst>
              <a:ext uri="{FF2B5EF4-FFF2-40B4-BE49-F238E27FC236}">
                <a16:creationId xmlns:a16="http://schemas.microsoft.com/office/drawing/2014/main" id="{1A587EB9-15AB-4459-B1CA-635D3ADA868C}"/>
              </a:ext>
            </a:extLst>
          </p:cNvPr>
          <p:cNvPicPr>
            <a:picLocks noChangeAspect="1"/>
          </p:cNvPicPr>
          <p:nvPr/>
        </p:nvPicPr>
        <p:blipFill>
          <a:blip r:embed="rId3"/>
          <a:stretch>
            <a:fillRect/>
          </a:stretch>
        </p:blipFill>
        <p:spPr>
          <a:xfrm>
            <a:off x="1208584" y="3932574"/>
            <a:ext cx="8136904" cy="2606838"/>
          </a:xfrm>
          <a:prstGeom prst="rect">
            <a:avLst/>
          </a:prstGeom>
        </p:spPr>
      </p:pic>
      <p:graphicFrame>
        <p:nvGraphicFramePr>
          <p:cNvPr id="15" name="Graphique 14">
            <a:extLst>
              <a:ext uri="{FF2B5EF4-FFF2-40B4-BE49-F238E27FC236}">
                <a16:creationId xmlns:a16="http://schemas.microsoft.com/office/drawing/2014/main" id="{00000000-0008-0000-0100-000002000000}"/>
              </a:ext>
            </a:extLst>
          </p:cNvPr>
          <p:cNvGraphicFramePr>
            <a:graphicFrameLocks/>
          </p:cNvGraphicFramePr>
          <p:nvPr>
            <p:extLst/>
          </p:nvPr>
        </p:nvGraphicFramePr>
        <p:xfrm>
          <a:off x="1810311" y="1325734"/>
          <a:ext cx="3639462" cy="26068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Graphique 17">
            <a:extLst>
              <a:ext uri="{FF2B5EF4-FFF2-40B4-BE49-F238E27FC236}">
                <a16:creationId xmlns:a16="http://schemas.microsoft.com/office/drawing/2014/main" id="{00000000-0008-0000-0200-000002000000}"/>
              </a:ext>
            </a:extLst>
          </p:cNvPr>
          <p:cNvGraphicFramePr>
            <a:graphicFrameLocks/>
          </p:cNvGraphicFramePr>
          <p:nvPr>
            <p:extLst/>
          </p:nvPr>
        </p:nvGraphicFramePr>
        <p:xfrm>
          <a:off x="5533411" y="1325736"/>
          <a:ext cx="3751507" cy="26068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60430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9998" y="811840"/>
            <a:ext cx="9126000" cy="960000"/>
          </a:xfrm>
        </p:spPr>
        <p:txBody>
          <a:bodyPr/>
          <a:lstStyle/>
          <a:p>
            <a:r>
              <a:rPr lang="fr-FR" dirty="0"/>
              <a:t>4. Chiffres clés de l'orientation et de l'affectation </a:t>
            </a:r>
          </a:p>
        </p:txBody>
      </p:sp>
      <p:sp>
        <p:nvSpPr>
          <p:cNvPr id="3" name="Espace réservé du pied de page 2"/>
          <p:cNvSpPr>
            <a:spLocks noGrp="1"/>
          </p:cNvSpPr>
          <p:nvPr>
            <p:ph type="ftr" sz="quarter" idx="11"/>
          </p:nvPr>
        </p:nvSpPr>
        <p:spPr/>
        <p:txBody>
          <a:bodyPr/>
          <a:lstStyle/>
          <a:p>
            <a:r>
              <a:rPr lang="it-IT" dirty="0"/>
              <a:t>CSA vendredi 18 octobre 2024</a:t>
            </a:r>
            <a:endParaRPr lang="fr-FR" dirty="0"/>
          </a:p>
        </p:txBody>
      </p:sp>
      <p:sp>
        <p:nvSpPr>
          <p:cNvPr id="5" name="Espace réservé du texte 4"/>
          <p:cNvSpPr>
            <a:spLocks noGrp="1"/>
          </p:cNvSpPr>
          <p:nvPr>
            <p:ph type="body" sz="quarter" idx="13"/>
          </p:nvPr>
        </p:nvSpPr>
        <p:spPr>
          <a:xfrm>
            <a:off x="389998" y="1772816"/>
            <a:ext cx="1646731" cy="861702"/>
          </a:xfrm>
        </p:spPr>
        <p:txBody>
          <a:bodyPr/>
          <a:lstStyle/>
          <a:p>
            <a:pPr>
              <a:buFont typeface="+mj-lt"/>
              <a:buAutoNum type="arabicPeriod" startAt="2"/>
            </a:pPr>
            <a:r>
              <a:rPr lang="fr-FR" sz="2400" dirty="0">
                <a:solidFill>
                  <a:srgbClr val="FF0000"/>
                </a:solidFill>
              </a:rPr>
              <a:t> </a:t>
            </a:r>
            <a:r>
              <a:rPr lang="fr-FR" sz="1800" dirty="0">
                <a:solidFill>
                  <a:srgbClr val="FF0000"/>
                </a:solidFill>
              </a:rPr>
              <a:t>Affectation             Palier 3e</a:t>
            </a:r>
          </a:p>
        </p:txBody>
      </p:sp>
      <p:sp>
        <p:nvSpPr>
          <p:cNvPr id="6" name="Espace réservé du texte 5"/>
          <p:cNvSpPr>
            <a:spLocks noGrp="1"/>
          </p:cNvSpPr>
          <p:nvPr>
            <p:ph type="body" sz="quarter" idx="14"/>
          </p:nvPr>
        </p:nvSpPr>
        <p:spPr/>
        <p:txBody>
          <a:bodyPr/>
          <a:lstStyle/>
          <a:p>
            <a:endParaRPr lang="fr-FR" dirty="0"/>
          </a:p>
        </p:txBody>
      </p:sp>
      <p:sp>
        <p:nvSpPr>
          <p:cNvPr id="7" name="Espace réservé du texte 6"/>
          <p:cNvSpPr>
            <a:spLocks noGrp="1"/>
          </p:cNvSpPr>
          <p:nvPr>
            <p:ph type="body" sz="quarter" idx="15"/>
          </p:nvPr>
        </p:nvSpPr>
        <p:spPr/>
        <p:txBody>
          <a:bodyPr/>
          <a:lstStyle/>
          <a:p>
            <a:endParaRPr lang="fr-FR" dirty="0"/>
          </a:p>
        </p:txBody>
      </p:sp>
      <p:sp>
        <p:nvSpPr>
          <p:cNvPr id="4" name="Rectangle 2"/>
          <p:cNvSpPr>
            <a:spLocks noChangeArrowheads="1"/>
          </p:cNvSpPr>
          <p:nvPr/>
        </p:nvSpPr>
        <p:spPr bwMode="auto">
          <a:xfrm>
            <a:off x="2932492" y="1628799"/>
            <a:ext cx="10463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dirty="0"/>
          </a:p>
        </p:txBody>
      </p:sp>
      <p:graphicFrame>
        <p:nvGraphicFramePr>
          <p:cNvPr id="8" name="Tableau 7"/>
          <p:cNvGraphicFramePr>
            <a:graphicFrameLocks noGrp="1"/>
          </p:cNvGraphicFramePr>
          <p:nvPr>
            <p:extLst/>
          </p:nvPr>
        </p:nvGraphicFramePr>
        <p:xfrm>
          <a:off x="2216696" y="1771840"/>
          <a:ext cx="7488831" cy="1297120"/>
        </p:xfrm>
        <a:graphic>
          <a:graphicData uri="http://schemas.openxmlformats.org/drawingml/2006/table">
            <a:tbl>
              <a:tblPr>
                <a:tableStyleId>{5C22544A-7EE6-4342-B048-85BDC9FD1C3A}</a:tableStyleId>
              </a:tblPr>
              <a:tblGrid>
                <a:gridCol w="905884">
                  <a:extLst>
                    <a:ext uri="{9D8B030D-6E8A-4147-A177-3AD203B41FA5}">
                      <a16:colId xmlns:a16="http://schemas.microsoft.com/office/drawing/2014/main" val="2762735373"/>
                    </a:ext>
                  </a:extLst>
                </a:gridCol>
                <a:gridCol w="1233782">
                  <a:extLst>
                    <a:ext uri="{9D8B030D-6E8A-4147-A177-3AD203B41FA5}">
                      <a16:colId xmlns:a16="http://schemas.microsoft.com/office/drawing/2014/main" val="1023852461"/>
                    </a:ext>
                  </a:extLst>
                </a:gridCol>
                <a:gridCol w="895881">
                  <a:extLst>
                    <a:ext uri="{9D8B030D-6E8A-4147-A177-3AD203B41FA5}">
                      <a16:colId xmlns:a16="http://schemas.microsoft.com/office/drawing/2014/main" val="952465328"/>
                    </a:ext>
                  </a:extLst>
                </a:gridCol>
                <a:gridCol w="1140917">
                  <a:extLst>
                    <a:ext uri="{9D8B030D-6E8A-4147-A177-3AD203B41FA5}">
                      <a16:colId xmlns:a16="http://schemas.microsoft.com/office/drawing/2014/main" val="3728826617"/>
                    </a:ext>
                  </a:extLst>
                </a:gridCol>
                <a:gridCol w="1070656">
                  <a:extLst>
                    <a:ext uri="{9D8B030D-6E8A-4147-A177-3AD203B41FA5}">
                      <a16:colId xmlns:a16="http://schemas.microsoft.com/office/drawing/2014/main" val="4260549143"/>
                    </a:ext>
                  </a:extLst>
                </a:gridCol>
                <a:gridCol w="1171878">
                  <a:extLst>
                    <a:ext uri="{9D8B030D-6E8A-4147-A177-3AD203B41FA5}">
                      <a16:colId xmlns:a16="http://schemas.microsoft.com/office/drawing/2014/main" val="3457177277"/>
                    </a:ext>
                  </a:extLst>
                </a:gridCol>
                <a:gridCol w="1069833">
                  <a:extLst>
                    <a:ext uri="{9D8B030D-6E8A-4147-A177-3AD203B41FA5}">
                      <a16:colId xmlns:a16="http://schemas.microsoft.com/office/drawing/2014/main" val="4150483583"/>
                    </a:ext>
                  </a:extLst>
                </a:gridCol>
              </a:tblGrid>
              <a:tr h="787537">
                <a:tc>
                  <a:txBody>
                    <a:bodyPr/>
                    <a:lstStyle/>
                    <a:p>
                      <a:pPr algn="ctr" fontAlgn="b"/>
                      <a:r>
                        <a:rPr lang="fr-FR" sz="1000" b="0" i="0" u="none" strike="noStrike" dirty="0">
                          <a:solidFill>
                            <a:srgbClr val="000000"/>
                          </a:solidFill>
                          <a:effectLst/>
                          <a:latin typeface="Arial" panose="020B0604020202020204" pitchFamily="34" charset="0"/>
                        </a:rPr>
                        <a:t>Affectation en 2</a:t>
                      </a:r>
                      <a:r>
                        <a:rPr lang="fr-FR" sz="1000" b="0" i="0" u="none" strike="noStrike" baseline="30000" dirty="0">
                          <a:solidFill>
                            <a:srgbClr val="000000"/>
                          </a:solidFill>
                          <a:effectLst/>
                          <a:latin typeface="Arial" panose="020B0604020202020204" pitchFamily="34" charset="0"/>
                        </a:rPr>
                        <a:t>nde</a:t>
                      </a:r>
                      <a:r>
                        <a:rPr lang="fr-FR" sz="1000" b="0" i="0" u="none" strike="noStrike" dirty="0">
                          <a:solidFill>
                            <a:srgbClr val="000000"/>
                          </a:solidFill>
                          <a:effectLst/>
                          <a:latin typeface="Arial" panose="020B0604020202020204" pitchFamily="34" charset="0"/>
                        </a:rPr>
                        <a:t> GT (PU)</a:t>
                      </a:r>
                    </a:p>
                  </a:txBody>
                  <a:tcPr marL="9525" marR="9525" marT="9525" marB="0" anchor="ctr"/>
                </a:tc>
                <a:tc>
                  <a:txBody>
                    <a:bodyPr/>
                    <a:lstStyle/>
                    <a:p>
                      <a:pPr algn="ctr" fontAlgn="b"/>
                      <a:r>
                        <a:rPr lang="fr-FR" sz="1000" u="none" strike="noStrike" dirty="0">
                          <a:effectLst/>
                        </a:rPr>
                        <a:t>candidats voeu1 au </a:t>
                      </a:r>
                      <a:r>
                        <a:rPr lang="fr-FR" sz="1000" b="1" u="none" strike="noStrike" dirty="0">
                          <a:effectLst/>
                        </a:rPr>
                        <a:t>15</a:t>
                      </a:r>
                      <a:r>
                        <a:rPr lang="fr-FR" sz="1000" u="none" strike="noStrike" dirty="0">
                          <a:effectLst/>
                        </a:rPr>
                        <a:t> </a:t>
                      </a:r>
                      <a:r>
                        <a:rPr lang="fr-FR" sz="1000" b="1" u="none" strike="noStrike" dirty="0">
                          <a:effectLst/>
                        </a:rPr>
                        <a:t>juin 2022</a:t>
                      </a:r>
                      <a:endParaRPr lang="fr-FR" sz="1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fr-FR" sz="1000" u="none" strike="noStrike" dirty="0">
                          <a:effectLst/>
                        </a:rPr>
                        <a:t>dont origine 2nde GT</a:t>
                      </a:r>
                      <a:endParaRPr lang="fr-FR"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fr-FR" sz="1000" u="none" strike="noStrike" dirty="0">
                          <a:effectLst/>
                        </a:rPr>
                        <a:t>candidats voeu1 au </a:t>
                      </a:r>
                      <a:r>
                        <a:rPr lang="fr-FR" sz="1000" b="1" u="none" strike="noStrike" dirty="0">
                          <a:effectLst/>
                        </a:rPr>
                        <a:t>9 juin 2023</a:t>
                      </a:r>
                      <a:endParaRPr lang="fr-FR" sz="1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fr-FR" sz="1000" u="none" strike="noStrike" dirty="0">
                          <a:effectLst/>
                        </a:rPr>
                        <a:t>dont origine 2nde GT</a:t>
                      </a:r>
                      <a:endParaRPr lang="fr-FR"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fr-FR" sz="1000" u="none" strike="noStrike" dirty="0">
                          <a:effectLst/>
                        </a:rPr>
                        <a:t>candidats voeu1 au </a:t>
                      </a:r>
                      <a:r>
                        <a:rPr lang="fr-FR" sz="1000" b="1" u="none" strike="noStrike" dirty="0">
                          <a:effectLst/>
                        </a:rPr>
                        <a:t>7</a:t>
                      </a:r>
                      <a:r>
                        <a:rPr lang="fr-FR" sz="1000" u="none" strike="noStrike" dirty="0">
                          <a:effectLst/>
                        </a:rPr>
                        <a:t> </a:t>
                      </a:r>
                      <a:r>
                        <a:rPr lang="fr-FR" sz="1000" b="1" u="none" strike="noStrike" dirty="0">
                          <a:effectLst/>
                        </a:rPr>
                        <a:t>juin 2024</a:t>
                      </a:r>
                      <a:endParaRPr lang="fr-FR" sz="1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fr-FR" sz="1000" u="none" strike="noStrike" dirty="0">
                          <a:effectLst/>
                        </a:rPr>
                        <a:t>dont origine 2nde GT</a:t>
                      </a:r>
                      <a:endParaRPr lang="fr-FR"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768965691"/>
                  </a:ext>
                </a:extLst>
              </a:tr>
              <a:tr h="509583">
                <a:tc>
                  <a:txBody>
                    <a:bodyPr/>
                    <a:lstStyle/>
                    <a:p>
                      <a:pPr algn="ctr" fontAlgn="b"/>
                      <a:r>
                        <a:rPr lang="fr-FR" sz="1000" u="none" strike="noStrike" dirty="0">
                          <a:effectLst/>
                        </a:rPr>
                        <a:t>Total académique </a:t>
                      </a:r>
                      <a:endParaRPr lang="fr-FR"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fr-FR" sz="1000" b="0" i="0" u="none" strike="noStrike" dirty="0">
                          <a:solidFill>
                            <a:srgbClr val="000000"/>
                          </a:solidFill>
                          <a:effectLst/>
                          <a:latin typeface="Arial" panose="020B0604020202020204" pitchFamily="34" charset="0"/>
                        </a:rPr>
                        <a:t>14908</a:t>
                      </a:r>
                    </a:p>
                  </a:txBody>
                  <a:tcPr marL="9525" marR="9525" marT="9525" marB="0" anchor="ctr"/>
                </a:tc>
                <a:tc>
                  <a:txBody>
                    <a:bodyPr/>
                    <a:lstStyle/>
                    <a:p>
                      <a:pPr algn="ctr" fontAlgn="b"/>
                      <a:r>
                        <a:rPr lang="fr-FR" sz="1000" b="0" i="0" u="none" strike="noStrike" dirty="0">
                          <a:solidFill>
                            <a:srgbClr val="000000"/>
                          </a:solidFill>
                          <a:effectLst/>
                          <a:latin typeface="Arial" panose="020B0604020202020204" pitchFamily="34" charset="0"/>
                        </a:rPr>
                        <a:t>332</a:t>
                      </a:r>
                    </a:p>
                  </a:txBody>
                  <a:tcPr marL="9525" marR="9525" marT="9525" marB="0" anchor="ctr"/>
                </a:tc>
                <a:tc>
                  <a:txBody>
                    <a:bodyPr/>
                    <a:lstStyle/>
                    <a:p>
                      <a:pPr algn="ctr" fontAlgn="b"/>
                      <a:r>
                        <a:rPr lang="fr-FR" sz="1000" b="0" i="0" u="none" strike="noStrike" dirty="0">
                          <a:solidFill>
                            <a:srgbClr val="000000"/>
                          </a:solidFill>
                          <a:effectLst/>
                          <a:latin typeface="Arial" panose="020B0604020202020204" pitchFamily="34" charset="0"/>
                        </a:rPr>
                        <a:t>14900</a:t>
                      </a:r>
                    </a:p>
                  </a:txBody>
                  <a:tcPr marL="9525" marR="9525" marT="9525" marB="0" anchor="ctr"/>
                </a:tc>
                <a:tc>
                  <a:txBody>
                    <a:bodyPr/>
                    <a:lstStyle/>
                    <a:p>
                      <a:pPr algn="ctr" fontAlgn="b"/>
                      <a:r>
                        <a:rPr lang="fr-FR" sz="1000" b="0" i="0" u="none" strike="noStrike" dirty="0">
                          <a:solidFill>
                            <a:srgbClr val="000000"/>
                          </a:solidFill>
                          <a:effectLst/>
                          <a:latin typeface="Arial" panose="020B0604020202020204" pitchFamily="34" charset="0"/>
                        </a:rPr>
                        <a:t>331</a:t>
                      </a:r>
                    </a:p>
                  </a:txBody>
                  <a:tcPr marL="9525" marR="9525" marT="9525" marB="0" anchor="ctr"/>
                </a:tc>
                <a:tc>
                  <a:txBody>
                    <a:bodyPr/>
                    <a:lstStyle/>
                    <a:p>
                      <a:pPr algn="ctr" fontAlgn="b"/>
                      <a:r>
                        <a:rPr lang="fr-FR" sz="1000" b="0" i="0" u="none" strike="noStrike" dirty="0">
                          <a:solidFill>
                            <a:srgbClr val="000000"/>
                          </a:solidFill>
                          <a:effectLst/>
                          <a:latin typeface="Arial" panose="020B0604020202020204" pitchFamily="34" charset="0"/>
                        </a:rPr>
                        <a:t>14397</a:t>
                      </a:r>
                    </a:p>
                  </a:txBody>
                  <a:tcPr marL="9525" marR="9525" marT="9525" marB="0" anchor="ctr"/>
                </a:tc>
                <a:tc>
                  <a:txBody>
                    <a:bodyPr/>
                    <a:lstStyle/>
                    <a:p>
                      <a:pPr algn="ctr" fontAlgn="b"/>
                      <a:r>
                        <a:rPr lang="fr-FR" sz="1000" b="0" i="0" u="none" strike="noStrike" dirty="0">
                          <a:solidFill>
                            <a:srgbClr val="000000"/>
                          </a:solidFill>
                          <a:effectLst/>
                          <a:latin typeface="Arial" panose="020B0604020202020204" pitchFamily="34" charset="0"/>
                        </a:rPr>
                        <a:t>352</a:t>
                      </a:r>
                    </a:p>
                  </a:txBody>
                  <a:tcPr marL="9525" marR="9525" marT="9525" marB="0" anchor="ctr"/>
                </a:tc>
                <a:extLst>
                  <a:ext uri="{0D108BD9-81ED-4DB2-BD59-A6C34878D82A}">
                    <a16:rowId xmlns:a16="http://schemas.microsoft.com/office/drawing/2014/main" val="4020490609"/>
                  </a:ext>
                </a:extLst>
              </a:tr>
            </a:tbl>
          </a:graphicData>
        </a:graphic>
      </p:graphicFrame>
      <p:pic>
        <p:nvPicPr>
          <p:cNvPr id="10" name="Image 9"/>
          <p:cNvPicPr>
            <a:picLocks noChangeAspect="1"/>
          </p:cNvPicPr>
          <p:nvPr/>
        </p:nvPicPr>
        <p:blipFill>
          <a:blip r:embed="rId3"/>
          <a:stretch>
            <a:fillRect/>
          </a:stretch>
        </p:blipFill>
        <p:spPr>
          <a:xfrm>
            <a:off x="2216696" y="3212976"/>
            <a:ext cx="7488832" cy="3240212"/>
          </a:xfrm>
          <a:prstGeom prst="rect">
            <a:avLst/>
          </a:prstGeom>
        </p:spPr>
      </p:pic>
    </p:spTree>
    <p:extLst>
      <p:ext uri="{BB962C8B-B14F-4D97-AF65-F5344CB8AC3E}">
        <p14:creationId xmlns:p14="http://schemas.microsoft.com/office/powerpoint/2010/main" val="1999361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3"/>
          </p:nvPr>
        </p:nvSpPr>
        <p:spPr>
          <a:xfrm>
            <a:off x="389998" y="1772817"/>
            <a:ext cx="1761872" cy="792088"/>
          </a:xfrm>
        </p:spPr>
        <p:txBody>
          <a:bodyPr/>
          <a:lstStyle/>
          <a:p>
            <a:pPr>
              <a:buFont typeface="+mj-lt"/>
              <a:buAutoNum type="arabicPeriod" startAt="3"/>
            </a:pPr>
            <a:r>
              <a:rPr lang="fr-FR" sz="2400" dirty="0">
                <a:solidFill>
                  <a:srgbClr val="FF0000"/>
                </a:solidFill>
              </a:rPr>
              <a:t> </a:t>
            </a:r>
            <a:r>
              <a:rPr lang="fr-FR" sz="1800" dirty="0">
                <a:solidFill>
                  <a:srgbClr val="FF0000"/>
                </a:solidFill>
              </a:rPr>
              <a:t>Orientation Palier 2GT</a:t>
            </a:r>
          </a:p>
        </p:txBody>
      </p:sp>
      <p:sp>
        <p:nvSpPr>
          <p:cNvPr id="2" name="Titre 1"/>
          <p:cNvSpPr>
            <a:spLocks noGrp="1"/>
          </p:cNvSpPr>
          <p:nvPr>
            <p:ph type="title"/>
          </p:nvPr>
        </p:nvSpPr>
        <p:spPr>
          <a:xfrm>
            <a:off x="389998" y="811840"/>
            <a:ext cx="9126000" cy="497003"/>
          </a:xfrm>
        </p:spPr>
        <p:txBody>
          <a:bodyPr/>
          <a:lstStyle/>
          <a:p>
            <a:r>
              <a:rPr lang="fr-FR" dirty="0" smtClean="0"/>
              <a:t>4</a:t>
            </a:r>
            <a:r>
              <a:rPr lang="fr-FR" dirty="0"/>
              <a:t>. Chiffres clés de l'orientation et de l'affectation </a:t>
            </a:r>
          </a:p>
        </p:txBody>
      </p:sp>
      <p:sp>
        <p:nvSpPr>
          <p:cNvPr id="3" name="Espace réservé du pied de page 2"/>
          <p:cNvSpPr>
            <a:spLocks noGrp="1"/>
          </p:cNvSpPr>
          <p:nvPr>
            <p:ph type="ftr" sz="quarter" idx="11"/>
          </p:nvPr>
        </p:nvSpPr>
        <p:spPr>
          <a:xfrm>
            <a:off x="390000" y="6378000"/>
            <a:ext cx="6396000" cy="436352"/>
          </a:xfrm>
        </p:spPr>
        <p:txBody>
          <a:bodyPr/>
          <a:lstStyle/>
          <a:p>
            <a:r>
              <a:rPr lang="it-IT" dirty="0"/>
              <a:t>CSA vendredi 18 octobre 2024</a:t>
            </a:r>
            <a:endParaRPr lang="fr-FR" dirty="0"/>
          </a:p>
        </p:txBody>
      </p:sp>
      <p:sp>
        <p:nvSpPr>
          <p:cNvPr id="4" name="Rectangle 2"/>
          <p:cNvSpPr>
            <a:spLocks noChangeArrowheads="1"/>
          </p:cNvSpPr>
          <p:nvPr/>
        </p:nvSpPr>
        <p:spPr bwMode="auto">
          <a:xfrm>
            <a:off x="2734198" y="4293096"/>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9" name="Rectangle 4"/>
          <p:cNvSpPr>
            <a:spLocks noChangeArrowheads="1"/>
          </p:cNvSpPr>
          <p:nvPr/>
        </p:nvSpPr>
        <p:spPr bwMode="auto">
          <a:xfrm>
            <a:off x="2734022" y="177184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10" name="Rectangle 6"/>
          <p:cNvSpPr>
            <a:spLocks noChangeArrowheads="1"/>
          </p:cNvSpPr>
          <p:nvPr/>
        </p:nvSpPr>
        <p:spPr bwMode="auto">
          <a:xfrm>
            <a:off x="6275910" y="177184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pic>
        <p:nvPicPr>
          <p:cNvPr id="15" name="Image 14">
            <a:extLst>
              <a:ext uri="{FF2B5EF4-FFF2-40B4-BE49-F238E27FC236}">
                <a16:creationId xmlns:a16="http://schemas.microsoft.com/office/drawing/2014/main" id="{104B4E35-A5FF-4F5C-B065-D70A18D98BBB}"/>
              </a:ext>
            </a:extLst>
          </p:cNvPr>
          <p:cNvPicPr>
            <a:picLocks noChangeAspect="1"/>
          </p:cNvPicPr>
          <p:nvPr/>
        </p:nvPicPr>
        <p:blipFill>
          <a:blip r:embed="rId3"/>
          <a:stretch>
            <a:fillRect/>
          </a:stretch>
        </p:blipFill>
        <p:spPr>
          <a:xfrm>
            <a:off x="2072680" y="3789040"/>
            <a:ext cx="7200800" cy="2588953"/>
          </a:xfrm>
          <a:prstGeom prst="rect">
            <a:avLst/>
          </a:prstGeom>
        </p:spPr>
      </p:pic>
      <p:pic>
        <p:nvPicPr>
          <p:cNvPr id="16" name="Image 15">
            <a:extLst>
              <a:ext uri="{FF2B5EF4-FFF2-40B4-BE49-F238E27FC236}">
                <a16:creationId xmlns:a16="http://schemas.microsoft.com/office/drawing/2014/main" id="{2C5A8B7E-A067-410C-8FC3-51493D72BB8D}"/>
              </a:ext>
            </a:extLst>
          </p:cNvPr>
          <p:cNvPicPr>
            <a:picLocks noChangeAspect="1"/>
          </p:cNvPicPr>
          <p:nvPr/>
        </p:nvPicPr>
        <p:blipFill>
          <a:blip r:embed="rId4"/>
          <a:stretch>
            <a:fillRect/>
          </a:stretch>
        </p:blipFill>
        <p:spPr>
          <a:xfrm>
            <a:off x="2072680" y="1484784"/>
            <a:ext cx="3456385" cy="2250410"/>
          </a:xfrm>
          <a:prstGeom prst="rect">
            <a:avLst/>
          </a:prstGeom>
        </p:spPr>
      </p:pic>
      <p:pic>
        <p:nvPicPr>
          <p:cNvPr id="17" name="Image 16">
            <a:extLst>
              <a:ext uri="{FF2B5EF4-FFF2-40B4-BE49-F238E27FC236}">
                <a16:creationId xmlns:a16="http://schemas.microsoft.com/office/drawing/2014/main" id="{F5B4EF6E-59F8-41BC-992B-66A86B0112FC}"/>
              </a:ext>
            </a:extLst>
          </p:cNvPr>
          <p:cNvPicPr>
            <a:picLocks noChangeAspect="1"/>
          </p:cNvPicPr>
          <p:nvPr/>
        </p:nvPicPr>
        <p:blipFill>
          <a:blip r:embed="rId5"/>
          <a:stretch>
            <a:fillRect/>
          </a:stretch>
        </p:blipFill>
        <p:spPr>
          <a:xfrm>
            <a:off x="5673080" y="1484784"/>
            <a:ext cx="3600400" cy="2250409"/>
          </a:xfrm>
          <a:prstGeom prst="rect">
            <a:avLst/>
          </a:prstGeom>
        </p:spPr>
      </p:pic>
    </p:spTree>
    <p:extLst>
      <p:ext uri="{BB962C8B-B14F-4D97-AF65-F5344CB8AC3E}">
        <p14:creationId xmlns:p14="http://schemas.microsoft.com/office/powerpoint/2010/main" val="3844898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3504" y="811840"/>
            <a:ext cx="9126000" cy="960000"/>
          </a:xfrm>
        </p:spPr>
        <p:txBody>
          <a:bodyPr/>
          <a:lstStyle/>
          <a:p>
            <a:r>
              <a:rPr lang="fr-FR" dirty="0"/>
              <a:t>4. Chiffres clés de l'orientation et de l'affectation </a:t>
            </a:r>
          </a:p>
        </p:txBody>
      </p:sp>
      <p:sp>
        <p:nvSpPr>
          <p:cNvPr id="3" name="Espace réservé du pied de page 2"/>
          <p:cNvSpPr>
            <a:spLocks noGrp="1"/>
          </p:cNvSpPr>
          <p:nvPr>
            <p:ph type="ftr" sz="quarter" idx="11"/>
          </p:nvPr>
        </p:nvSpPr>
        <p:spPr/>
        <p:txBody>
          <a:bodyPr/>
          <a:lstStyle/>
          <a:p>
            <a:r>
              <a:rPr lang="it-IT" dirty="0"/>
              <a:t>CSA vendredi 18 octobre 2024</a:t>
            </a:r>
            <a:endParaRPr lang="fr-FR" dirty="0"/>
          </a:p>
        </p:txBody>
      </p:sp>
      <p:sp>
        <p:nvSpPr>
          <p:cNvPr id="5" name="Espace réservé du texte 4"/>
          <p:cNvSpPr>
            <a:spLocks noGrp="1"/>
          </p:cNvSpPr>
          <p:nvPr>
            <p:ph type="body" sz="quarter" idx="13"/>
          </p:nvPr>
        </p:nvSpPr>
        <p:spPr>
          <a:xfrm>
            <a:off x="389998" y="1771840"/>
            <a:ext cx="1785771" cy="1657159"/>
          </a:xfrm>
        </p:spPr>
        <p:txBody>
          <a:bodyPr/>
          <a:lstStyle/>
          <a:p>
            <a:pPr>
              <a:buFont typeface="+mj-lt"/>
              <a:buAutoNum type="arabicPeriod" startAt="4"/>
            </a:pPr>
            <a:r>
              <a:rPr lang="fr-FR" sz="2400" dirty="0">
                <a:solidFill>
                  <a:srgbClr val="FF0000"/>
                </a:solidFill>
              </a:rPr>
              <a:t> </a:t>
            </a:r>
            <a:r>
              <a:rPr lang="fr-FR" sz="1800" dirty="0">
                <a:solidFill>
                  <a:srgbClr val="FF0000"/>
                </a:solidFill>
              </a:rPr>
              <a:t>Zoom sur la    voie   technologique</a:t>
            </a:r>
          </a:p>
        </p:txBody>
      </p:sp>
      <p:sp>
        <p:nvSpPr>
          <p:cNvPr id="4" name="Rectangle 2"/>
          <p:cNvSpPr>
            <a:spLocks noChangeArrowheads="1"/>
          </p:cNvSpPr>
          <p:nvPr/>
        </p:nvSpPr>
        <p:spPr bwMode="auto">
          <a:xfrm>
            <a:off x="2734198" y="4293096"/>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9" name="Rectangle 4"/>
          <p:cNvSpPr>
            <a:spLocks noChangeArrowheads="1"/>
          </p:cNvSpPr>
          <p:nvPr/>
        </p:nvSpPr>
        <p:spPr bwMode="auto">
          <a:xfrm>
            <a:off x="2734022" y="177184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10" name="Rectangle 6"/>
          <p:cNvSpPr>
            <a:spLocks noChangeArrowheads="1"/>
          </p:cNvSpPr>
          <p:nvPr/>
        </p:nvSpPr>
        <p:spPr bwMode="auto">
          <a:xfrm>
            <a:off x="6275910" y="177184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11" name="Rectangle 2"/>
          <p:cNvSpPr>
            <a:spLocks noChangeArrowheads="1"/>
          </p:cNvSpPr>
          <p:nvPr/>
        </p:nvSpPr>
        <p:spPr bwMode="auto">
          <a:xfrm>
            <a:off x="2851672" y="1858424"/>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pic>
        <p:nvPicPr>
          <p:cNvPr id="16" name="Image 15">
            <a:extLst>
              <a:ext uri="{FF2B5EF4-FFF2-40B4-BE49-F238E27FC236}">
                <a16:creationId xmlns:a16="http://schemas.microsoft.com/office/drawing/2014/main" id="{E0BB4445-E39D-4F68-9559-A98648C44FE2}"/>
              </a:ext>
            </a:extLst>
          </p:cNvPr>
          <p:cNvPicPr>
            <a:picLocks noChangeAspect="1"/>
          </p:cNvPicPr>
          <p:nvPr/>
        </p:nvPicPr>
        <p:blipFill>
          <a:blip r:embed="rId3"/>
          <a:stretch>
            <a:fillRect/>
          </a:stretch>
        </p:blipFill>
        <p:spPr>
          <a:xfrm>
            <a:off x="514350" y="3756689"/>
            <a:ext cx="8877300" cy="2293620"/>
          </a:xfrm>
          <a:prstGeom prst="rect">
            <a:avLst/>
          </a:prstGeom>
        </p:spPr>
      </p:pic>
      <p:pic>
        <p:nvPicPr>
          <p:cNvPr id="17" name="Image 16">
            <a:extLst>
              <a:ext uri="{FF2B5EF4-FFF2-40B4-BE49-F238E27FC236}">
                <a16:creationId xmlns:a16="http://schemas.microsoft.com/office/drawing/2014/main" id="{39818D28-2166-4CCA-A59A-40DE1733A043}"/>
              </a:ext>
            </a:extLst>
          </p:cNvPr>
          <p:cNvPicPr>
            <a:picLocks noChangeAspect="1"/>
          </p:cNvPicPr>
          <p:nvPr/>
        </p:nvPicPr>
        <p:blipFill>
          <a:blip r:embed="rId4"/>
          <a:stretch>
            <a:fillRect/>
          </a:stretch>
        </p:blipFill>
        <p:spPr>
          <a:xfrm>
            <a:off x="2255507" y="1313735"/>
            <a:ext cx="3422288" cy="2293619"/>
          </a:xfrm>
          <a:prstGeom prst="rect">
            <a:avLst/>
          </a:prstGeom>
        </p:spPr>
      </p:pic>
      <p:pic>
        <p:nvPicPr>
          <p:cNvPr id="18" name="Image 17">
            <a:extLst>
              <a:ext uri="{FF2B5EF4-FFF2-40B4-BE49-F238E27FC236}">
                <a16:creationId xmlns:a16="http://schemas.microsoft.com/office/drawing/2014/main" id="{49F79D98-7DDB-4874-846E-043972342DC9}"/>
              </a:ext>
            </a:extLst>
          </p:cNvPr>
          <p:cNvPicPr>
            <a:picLocks noChangeAspect="1"/>
          </p:cNvPicPr>
          <p:nvPr/>
        </p:nvPicPr>
        <p:blipFill>
          <a:blip r:embed="rId5"/>
          <a:stretch>
            <a:fillRect/>
          </a:stretch>
        </p:blipFill>
        <p:spPr>
          <a:xfrm>
            <a:off x="5757533" y="1313729"/>
            <a:ext cx="3634117" cy="2293621"/>
          </a:xfrm>
          <a:prstGeom prst="rect">
            <a:avLst/>
          </a:prstGeom>
        </p:spPr>
      </p:pic>
    </p:spTree>
    <p:extLst>
      <p:ext uri="{BB962C8B-B14F-4D97-AF65-F5344CB8AC3E}">
        <p14:creationId xmlns:p14="http://schemas.microsoft.com/office/powerpoint/2010/main" val="3362306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6305" y="807412"/>
            <a:ext cx="9126000" cy="406480"/>
          </a:xfrm>
        </p:spPr>
        <p:txBody>
          <a:bodyPr/>
          <a:lstStyle/>
          <a:p>
            <a:r>
              <a:rPr lang="fr-FR" dirty="0" smtClean="0"/>
              <a:t>Publications </a:t>
            </a:r>
            <a:r>
              <a:rPr lang="fr-FR" dirty="0"/>
              <a:t>du SAIO</a:t>
            </a:r>
          </a:p>
        </p:txBody>
      </p:sp>
      <p:sp>
        <p:nvSpPr>
          <p:cNvPr id="3" name="Espace réservé du pied de page 2"/>
          <p:cNvSpPr>
            <a:spLocks noGrp="1"/>
          </p:cNvSpPr>
          <p:nvPr>
            <p:ph type="ftr" sz="quarter" idx="11"/>
          </p:nvPr>
        </p:nvSpPr>
        <p:spPr/>
        <p:txBody>
          <a:bodyPr/>
          <a:lstStyle/>
          <a:p>
            <a:r>
              <a:rPr lang="it-IT" dirty="0"/>
              <a:t>CSA vendredi 18 octobre 2024</a:t>
            </a:r>
            <a:endParaRPr lang="fr-FR" dirty="0"/>
          </a:p>
        </p:txBody>
      </p:sp>
      <p:sp>
        <p:nvSpPr>
          <p:cNvPr id="5" name="Espace réservé du texte 4"/>
          <p:cNvSpPr>
            <a:spLocks noGrp="1"/>
          </p:cNvSpPr>
          <p:nvPr>
            <p:ph type="body" sz="quarter" idx="13"/>
          </p:nvPr>
        </p:nvSpPr>
        <p:spPr>
          <a:xfrm>
            <a:off x="389999" y="5899200"/>
            <a:ext cx="7731354" cy="667824"/>
          </a:xfrm>
        </p:spPr>
        <p:txBody>
          <a:bodyPr/>
          <a:lstStyle/>
          <a:p>
            <a:pPr marL="0" indent="0">
              <a:buNone/>
            </a:pPr>
            <a:r>
              <a:rPr lang="fr-FR" sz="2000" dirty="0">
                <a:hlinkClick r:id="rId3"/>
              </a:rPr>
              <a:t>-&gt; https://sites.ac-nancy-metz.fr/lio/publications.htm</a:t>
            </a:r>
            <a:r>
              <a:rPr lang="fr-FR" sz="2000" dirty="0"/>
              <a:t> </a:t>
            </a:r>
          </a:p>
        </p:txBody>
      </p:sp>
      <p:pic>
        <p:nvPicPr>
          <p:cNvPr id="16" name="Image 15"/>
          <p:cNvPicPr>
            <a:picLocks noChangeAspect="1"/>
          </p:cNvPicPr>
          <p:nvPr/>
        </p:nvPicPr>
        <p:blipFill>
          <a:blip r:embed="rId4"/>
          <a:stretch>
            <a:fillRect/>
          </a:stretch>
        </p:blipFill>
        <p:spPr>
          <a:xfrm>
            <a:off x="4896885" y="3386298"/>
            <a:ext cx="1819804" cy="2420049"/>
          </a:xfrm>
          <a:prstGeom prst="rect">
            <a:avLst/>
          </a:prstGeom>
        </p:spPr>
      </p:pic>
      <p:pic>
        <p:nvPicPr>
          <p:cNvPr id="13" name="Image 12"/>
          <p:cNvPicPr>
            <a:picLocks noChangeAspect="1"/>
          </p:cNvPicPr>
          <p:nvPr/>
        </p:nvPicPr>
        <p:blipFill>
          <a:blip r:embed="rId5"/>
          <a:stretch>
            <a:fillRect/>
          </a:stretch>
        </p:blipFill>
        <p:spPr>
          <a:xfrm>
            <a:off x="7060651" y="3549274"/>
            <a:ext cx="1864420" cy="25291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 7"/>
          <p:cNvPicPr>
            <a:picLocks noChangeAspect="1"/>
          </p:cNvPicPr>
          <p:nvPr/>
        </p:nvPicPr>
        <p:blipFill>
          <a:blip r:embed="rId6"/>
          <a:stretch>
            <a:fillRect/>
          </a:stretch>
        </p:blipFill>
        <p:spPr>
          <a:xfrm>
            <a:off x="365118" y="1702504"/>
            <a:ext cx="2133022" cy="3166655"/>
          </a:xfrm>
          <a:prstGeom prst="rect">
            <a:avLst/>
          </a:prstGeom>
        </p:spPr>
      </p:pic>
      <p:pic>
        <p:nvPicPr>
          <p:cNvPr id="9" name="Image 8"/>
          <p:cNvPicPr>
            <a:picLocks noChangeAspect="1"/>
          </p:cNvPicPr>
          <p:nvPr/>
        </p:nvPicPr>
        <p:blipFill>
          <a:blip r:embed="rId7"/>
          <a:stretch>
            <a:fillRect/>
          </a:stretch>
        </p:blipFill>
        <p:spPr>
          <a:xfrm>
            <a:off x="3058710" y="1213893"/>
            <a:ext cx="3312368" cy="2172406"/>
          </a:xfrm>
          <a:prstGeom prst="rect">
            <a:avLst/>
          </a:prstGeom>
        </p:spPr>
      </p:pic>
      <p:pic>
        <p:nvPicPr>
          <p:cNvPr id="10" name="Image 9"/>
          <p:cNvPicPr>
            <a:picLocks noChangeAspect="1"/>
          </p:cNvPicPr>
          <p:nvPr/>
        </p:nvPicPr>
        <p:blipFill>
          <a:blip r:embed="rId8"/>
          <a:stretch>
            <a:fillRect/>
          </a:stretch>
        </p:blipFill>
        <p:spPr>
          <a:xfrm>
            <a:off x="2498140" y="3429001"/>
            <a:ext cx="2151356" cy="2485286"/>
          </a:xfrm>
          <a:prstGeom prst="rect">
            <a:avLst/>
          </a:prstGeom>
        </p:spPr>
      </p:pic>
      <p:pic>
        <p:nvPicPr>
          <p:cNvPr id="15" name="Image 14"/>
          <p:cNvPicPr>
            <a:picLocks noChangeAspect="1"/>
          </p:cNvPicPr>
          <p:nvPr/>
        </p:nvPicPr>
        <p:blipFill>
          <a:blip r:embed="rId9"/>
          <a:stretch>
            <a:fillRect/>
          </a:stretch>
        </p:blipFill>
        <p:spPr>
          <a:xfrm>
            <a:off x="6850667" y="764704"/>
            <a:ext cx="1872208" cy="2621594"/>
          </a:xfrm>
          <a:prstGeom prst="rect">
            <a:avLst/>
          </a:prstGeom>
        </p:spPr>
      </p:pic>
    </p:spTree>
    <p:extLst>
      <p:ext uri="{BB962C8B-B14F-4D97-AF65-F5344CB8AC3E}">
        <p14:creationId xmlns:p14="http://schemas.microsoft.com/office/powerpoint/2010/main" val="15192521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0552" y="764704"/>
            <a:ext cx="7920880" cy="6048672"/>
          </a:xfrm>
        </p:spPr>
        <p:txBody>
          <a:bodyPr/>
          <a:lstStyle/>
          <a:p>
            <a:r>
              <a:rPr lang="fr-FR" dirty="0"/>
              <a:t>5</a:t>
            </a:r>
            <a:r>
              <a:rPr lang="fr-FR" dirty="0" smtClean="0"/>
              <a:t>. Présentation du budget académique</a:t>
            </a:r>
            <a:br>
              <a:rPr lang="fr-FR" dirty="0" smtClean="0"/>
            </a:br>
            <a:r>
              <a:rPr lang="fr-FR" sz="1600" dirty="0"/>
              <a:t/>
            </a:r>
            <a:br>
              <a:rPr lang="fr-FR" sz="1600" dirty="0"/>
            </a:br>
            <a:r>
              <a:rPr lang="fr-FR" sz="1600" dirty="0" smtClean="0">
                <a:solidFill>
                  <a:schemeClr val="bg2"/>
                </a:solidFill>
              </a:rPr>
              <a:t>BOP 139  </a:t>
            </a:r>
            <a:r>
              <a:rPr lang="fr-FR" sz="1600" b="0" dirty="0" smtClean="0"/>
              <a:t>		les moyens d’enseignement, la rémunération</a:t>
            </a:r>
            <a:br>
              <a:rPr lang="fr-FR" sz="1600" b="0" dirty="0" smtClean="0"/>
            </a:br>
            <a:r>
              <a:rPr lang="fr-FR" sz="1600" b="0" dirty="0"/>
              <a:t>	</a:t>
            </a:r>
            <a:r>
              <a:rPr lang="fr-FR" sz="1600" b="0" dirty="0" smtClean="0"/>
              <a:t>		les dépenses</a:t>
            </a:r>
            <a:br>
              <a:rPr lang="fr-FR" sz="1600" b="0" dirty="0" smtClean="0"/>
            </a:br>
            <a:r>
              <a:rPr lang="fr-FR" sz="1600" b="0" dirty="0" smtClean="0"/>
              <a:t/>
            </a:r>
            <a:br>
              <a:rPr lang="fr-FR" sz="1600" b="0" dirty="0" smtClean="0"/>
            </a:br>
            <a:r>
              <a:rPr lang="fr-FR" sz="1600" dirty="0" smtClean="0">
                <a:solidFill>
                  <a:schemeClr val="bg2"/>
                </a:solidFill>
              </a:rPr>
              <a:t>BOP 140 </a:t>
            </a:r>
            <a:r>
              <a:rPr lang="fr-FR" sz="1600" b="0" dirty="0" smtClean="0"/>
              <a:t>			les moyens d’enseignement</a:t>
            </a:r>
            <a:br>
              <a:rPr lang="fr-FR" sz="1600" b="0" dirty="0" smtClean="0"/>
            </a:br>
            <a:r>
              <a:rPr lang="fr-FR" sz="1600" b="0" dirty="0" smtClean="0"/>
              <a:t>			l’évolution </a:t>
            </a:r>
            <a:r>
              <a:rPr lang="fr-FR" sz="1600" b="0" dirty="0"/>
              <a:t>de </a:t>
            </a:r>
            <a:r>
              <a:rPr lang="fr-FR" sz="1600" b="0" dirty="0" smtClean="0"/>
              <a:t>la rémunération </a:t>
            </a:r>
            <a:r>
              <a:rPr lang="fr-FR" sz="1600" b="0" dirty="0"/>
              <a:t/>
            </a:r>
            <a:br>
              <a:rPr lang="fr-FR" sz="1600" b="0" dirty="0"/>
            </a:br>
            <a:r>
              <a:rPr lang="fr-FR" sz="1600" b="0" dirty="0" smtClean="0"/>
              <a:t>			les dépenses </a:t>
            </a:r>
            <a:br>
              <a:rPr lang="fr-FR" sz="1600" b="0" dirty="0" smtClean="0"/>
            </a:br>
            <a:r>
              <a:rPr lang="fr-FR" sz="1600" b="0" dirty="0"/>
              <a:t/>
            </a:r>
            <a:br>
              <a:rPr lang="fr-FR" sz="1600" b="0" dirty="0"/>
            </a:br>
            <a:r>
              <a:rPr lang="fr-FR" sz="1600" dirty="0" smtClean="0">
                <a:solidFill>
                  <a:schemeClr val="bg2"/>
                </a:solidFill>
              </a:rPr>
              <a:t>BOP 141 </a:t>
            </a:r>
            <a:r>
              <a:rPr lang="fr-FR" sz="1600" b="0" dirty="0" smtClean="0"/>
              <a:t>			les moyens d’enseignement</a:t>
            </a:r>
            <a:br>
              <a:rPr lang="fr-FR" sz="1600" b="0" dirty="0" smtClean="0"/>
            </a:br>
            <a:r>
              <a:rPr lang="fr-FR" sz="1600" b="0" dirty="0"/>
              <a:t>	</a:t>
            </a:r>
            <a:r>
              <a:rPr lang="fr-FR" sz="1600" b="0" dirty="0" smtClean="0"/>
              <a:t>		les dispositifs pédagogiques</a:t>
            </a:r>
            <a:br>
              <a:rPr lang="fr-FR" sz="1600" b="0" dirty="0" smtClean="0"/>
            </a:br>
            <a:r>
              <a:rPr lang="fr-FR" sz="1600" b="0" dirty="0"/>
              <a:t>	</a:t>
            </a:r>
            <a:r>
              <a:rPr lang="fr-FR" sz="1600" b="0" dirty="0" smtClean="0"/>
              <a:t>		l’évolution de la rémunération </a:t>
            </a:r>
            <a:br>
              <a:rPr lang="fr-FR" sz="1600" b="0" dirty="0" smtClean="0"/>
            </a:br>
            <a:r>
              <a:rPr lang="fr-FR" sz="1600" b="0" dirty="0"/>
              <a:t>	</a:t>
            </a:r>
            <a:r>
              <a:rPr lang="fr-FR" sz="1600" b="0" dirty="0" smtClean="0"/>
              <a:t>		les dépenses de fonctionnement</a:t>
            </a:r>
            <a:br>
              <a:rPr lang="fr-FR" sz="1600" b="0" dirty="0" smtClean="0"/>
            </a:br>
            <a:r>
              <a:rPr lang="fr-FR" sz="1600" b="0" dirty="0" smtClean="0"/>
              <a:t/>
            </a:r>
            <a:br>
              <a:rPr lang="fr-FR" sz="1600" b="0" dirty="0" smtClean="0"/>
            </a:br>
            <a:r>
              <a:rPr lang="fr-FR" sz="1600" dirty="0" smtClean="0">
                <a:solidFill>
                  <a:schemeClr val="bg2"/>
                </a:solidFill>
              </a:rPr>
              <a:t>BOP 214 </a:t>
            </a:r>
            <a:r>
              <a:rPr lang="fr-FR" sz="1600" b="0" dirty="0" smtClean="0"/>
              <a:t>			les moyens, la rémunération </a:t>
            </a:r>
            <a:br>
              <a:rPr lang="fr-FR" sz="1600" b="0" dirty="0" smtClean="0"/>
            </a:br>
            <a:r>
              <a:rPr lang="fr-FR" sz="1600" b="0" dirty="0"/>
              <a:t>	</a:t>
            </a:r>
            <a:r>
              <a:rPr lang="fr-FR" sz="1600" b="0" dirty="0" smtClean="0"/>
              <a:t>		les requalifications d’emplois</a:t>
            </a:r>
            <a:br>
              <a:rPr lang="fr-FR" sz="1600" b="0" dirty="0" smtClean="0"/>
            </a:br>
            <a:r>
              <a:rPr lang="fr-FR" sz="1600" b="0" dirty="0"/>
              <a:t>	</a:t>
            </a:r>
            <a:r>
              <a:rPr lang="fr-FR" sz="1600" b="0" dirty="0" smtClean="0"/>
              <a:t>		les dépenses de fonctionnement</a:t>
            </a:r>
            <a:br>
              <a:rPr lang="fr-FR" sz="1600" b="0" dirty="0" smtClean="0"/>
            </a:br>
            <a:r>
              <a:rPr lang="fr-FR" sz="1600" b="0" dirty="0" smtClean="0"/>
              <a:t/>
            </a:r>
            <a:br>
              <a:rPr lang="fr-FR" sz="1600" b="0" dirty="0" smtClean="0"/>
            </a:br>
            <a:r>
              <a:rPr lang="fr-FR" sz="1600" dirty="0" smtClean="0">
                <a:solidFill>
                  <a:schemeClr val="bg2"/>
                </a:solidFill>
              </a:rPr>
              <a:t>BOP 230</a:t>
            </a:r>
            <a:r>
              <a:rPr lang="fr-FR" sz="1600" b="0" dirty="0" smtClean="0"/>
              <a:t>			les moyens, la rémunération</a:t>
            </a:r>
            <a:br>
              <a:rPr lang="fr-FR" sz="1600" b="0" dirty="0" smtClean="0"/>
            </a:br>
            <a:r>
              <a:rPr lang="fr-FR" sz="1600" b="0" dirty="0"/>
              <a:t>	</a:t>
            </a:r>
            <a:r>
              <a:rPr lang="fr-FR" sz="1600" b="0" dirty="0" smtClean="0"/>
              <a:t>		les dépenses de fonctionnement</a:t>
            </a:r>
            <a:br>
              <a:rPr lang="fr-FR" sz="1600" b="0" dirty="0" smtClean="0"/>
            </a:br>
            <a:r>
              <a:rPr lang="fr-FR" sz="1600" b="0" dirty="0" smtClean="0"/>
              <a:t/>
            </a:r>
            <a:br>
              <a:rPr lang="fr-FR" sz="1600" b="0" dirty="0" smtClean="0"/>
            </a:br>
            <a:r>
              <a:rPr lang="fr-FR" sz="1600" b="0" dirty="0"/>
              <a:t/>
            </a:r>
            <a:br>
              <a:rPr lang="fr-FR" sz="1600" b="0" dirty="0"/>
            </a:br>
            <a:r>
              <a:rPr lang="fr-FR" sz="1600" dirty="0" smtClean="0">
                <a:solidFill>
                  <a:srgbClr val="FF0000"/>
                </a:solidFill>
              </a:rPr>
              <a:t>BOP 163 et BOP 219 </a:t>
            </a:r>
            <a:r>
              <a:rPr lang="fr-FR" sz="1600" b="0" dirty="0" smtClean="0"/>
              <a:t>	les BOP régionaux gérés par l’académie</a:t>
            </a:r>
            <a:br>
              <a:rPr lang="fr-FR" sz="1600" b="0" dirty="0" smtClean="0"/>
            </a:br>
            <a:r>
              <a:rPr lang="fr-FR" sz="1800" dirty="0"/>
              <a:t>	</a:t>
            </a:r>
            <a:r>
              <a:rPr lang="fr-FR" sz="1800" dirty="0" smtClean="0"/>
              <a:t>	</a:t>
            </a:r>
            <a:endParaRPr lang="fr-FR" sz="1800" dirty="0"/>
          </a:p>
        </p:txBody>
      </p:sp>
      <p:sp>
        <p:nvSpPr>
          <p:cNvPr id="3" name="Espace réservé du pied de page 2"/>
          <p:cNvSpPr>
            <a:spLocks noGrp="1"/>
          </p:cNvSpPr>
          <p:nvPr>
            <p:ph type="ftr" sz="quarter" idx="11"/>
          </p:nvPr>
        </p:nvSpPr>
        <p:spPr/>
        <p:txBody>
          <a:bodyPr/>
          <a:lstStyle/>
          <a:p>
            <a:r>
              <a:rPr lang="it-IT" smtClean="0"/>
              <a:t>CSA vendredi 18 octobre 2024</a:t>
            </a:r>
            <a:endParaRPr lang="fr-FR" dirty="0"/>
          </a:p>
        </p:txBody>
      </p:sp>
    </p:spTree>
    <p:extLst>
      <p:ext uri="{BB962C8B-B14F-4D97-AF65-F5344CB8AC3E}">
        <p14:creationId xmlns:p14="http://schemas.microsoft.com/office/powerpoint/2010/main" val="646533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5. Présentation du budget</a:t>
            </a:r>
            <a:r>
              <a:rPr lang="fr-FR" dirty="0"/>
              <a:t> </a:t>
            </a:r>
            <a:r>
              <a:rPr lang="fr-FR" dirty="0" smtClean="0"/>
              <a:t>académique</a:t>
            </a:r>
            <a:endParaRPr lang="fr-FR" dirty="0"/>
          </a:p>
        </p:txBody>
      </p:sp>
      <p:sp>
        <p:nvSpPr>
          <p:cNvPr id="4" name="Espace réservé du pied de page 3"/>
          <p:cNvSpPr>
            <a:spLocks noGrp="1"/>
          </p:cNvSpPr>
          <p:nvPr>
            <p:ph type="ftr" sz="quarter" idx="11"/>
          </p:nvPr>
        </p:nvSpPr>
        <p:spPr/>
        <p:txBody>
          <a:bodyPr/>
          <a:lstStyle/>
          <a:p>
            <a:pPr>
              <a:defRPr/>
            </a:pPr>
            <a:r>
              <a:rPr lang="it-IT" smtClean="0"/>
              <a:t>CSA vendredi 18 octobre 2024</a:t>
            </a:r>
            <a:endParaRPr lang="fr-FR"/>
          </a:p>
        </p:txBody>
      </p:sp>
      <p:sp>
        <p:nvSpPr>
          <p:cNvPr id="5" name="Espace réservé du contenu 2">
            <a:extLst>
              <a:ext uri="{FF2B5EF4-FFF2-40B4-BE49-F238E27FC236}">
                <a16:creationId xmlns:a16="http://schemas.microsoft.com/office/drawing/2014/main" id="{1EF1E9CB-A011-4645-91EC-8EDD39BE1F62}"/>
              </a:ext>
            </a:extLst>
          </p:cNvPr>
          <p:cNvSpPr>
            <a:spLocks noGrp="1"/>
          </p:cNvSpPr>
          <p:nvPr>
            <p:ph idx="1"/>
          </p:nvPr>
        </p:nvSpPr>
        <p:spPr>
          <a:xfrm>
            <a:off x="200472" y="1581982"/>
            <a:ext cx="8632797" cy="4655330"/>
          </a:xfrm>
        </p:spPr>
        <p:txBody>
          <a:bodyPr>
            <a:noAutofit/>
          </a:bodyPr>
          <a:lstStyle/>
          <a:p>
            <a:r>
              <a:rPr lang="fr-FR" sz="1200" dirty="0" smtClean="0"/>
              <a:t>Au global, le budget de l’académie (+</a:t>
            </a:r>
            <a:r>
              <a:rPr lang="fr-FR" sz="1200" dirty="0"/>
              <a:t> </a:t>
            </a:r>
            <a:r>
              <a:rPr lang="fr-FR" sz="1200" dirty="0" smtClean="0"/>
              <a:t>BOP jeunesse et sport) notifié au 1</a:t>
            </a:r>
            <a:r>
              <a:rPr lang="fr-FR" sz="1200" baseline="30000" dirty="0" smtClean="0"/>
              <a:t>er</a:t>
            </a:r>
            <a:r>
              <a:rPr lang="fr-FR" sz="1200" dirty="0" smtClean="0"/>
              <a:t> octobre 2024 est de </a:t>
            </a:r>
            <a:r>
              <a:rPr lang="fr-FR" sz="1200" b="1" dirty="0" smtClean="0"/>
              <a:t>2,76Mds€</a:t>
            </a:r>
            <a:r>
              <a:rPr lang="fr-FR" sz="1200" dirty="0" smtClean="0"/>
              <a:t>.  Il se décompose en deux parties distinctes: </a:t>
            </a:r>
          </a:p>
          <a:p>
            <a:pPr marL="285750" indent="-285750">
              <a:buFont typeface="Wingdings" panose="05000000000000000000" pitchFamily="2" charset="2"/>
              <a:buChar char="ü"/>
            </a:pPr>
            <a:r>
              <a:rPr lang="fr-FR" sz="1200" dirty="0" smtClean="0"/>
              <a:t>Dépenses de personnel / masse salariale – titre 2 = </a:t>
            </a:r>
            <a:r>
              <a:rPr lang="fr-FR" sz="1200" b="1" dirty="0" smtClean="0"/>
              <a:t>2,61Mds€</a:t>
            </a:r>
            <a:r>
              <a:rPr lang="fr-FR" sz="1200" dirty="0" smtClean="0"/>
              <a:t> contre 2,51Mds€ exécuté en 2023 (2,39Mds€ en 2022) ;</a:t>
            </a:r>
          </a:p>
          <a:p>
            <a:pPr marL="285750" indent="-285750">
              <a:buFont typeface="Wingdings" panose="05000000000000000000" pitchFamily="2" charset="2"/>
              <a:buChar char="ü"/>
            </a:pPr>
            <a:r>
              <a:rPr lang="fr-FR" sz="1200" dirty="0" smtClean="0"/>
              <a:t>Dépenses hors-titre 2 (fonctionnement, investissement, intervention) = </a:t>
            </a:r>
            <a:r>
              <a:rPr lang="fr-FR" sz="1200" b="1" dirty="0" smtClean="0"/>
              <a:t>0,15Mds€</a:t>
            </a:r>
            <a:r>
              <a:rPr lang="fr-FR" sz="1200" dirty="0" smtClean="0"/>
              <a:t> contre 0,16Mds€ en 2023.</a:t>
            </a:r>
          </a:p>
          <a:p>
            <a:endParaRPr lang="fr-FR" sz="1200" dirty="0"/>
          </a:p>
          <a:p>
            <a:r>
              <a:rPr lang="fr-FR" sz="1200" dirty="0" smtClean="0"/>
              <a:t>Pour chacun des BOP, la </a:t>
            </a:r>
            <a:r>
              <a:rPr lang="fr-FR" sz="1200" dirty="0"/>
              <a:t>masse salariale continue d’évoluer fortement depuis 2016, traduisant les différentes mesures salariales mises en œuvre ces dernières années</a:t>
            </a:r>
            <a:r>
              <a:rPr lang="fr-FR" sz="1200" dirty="0" smtClean="0"/>
              <a:t>. En </a:t>
            </a:r>
            <a:r>
              <a:rPr lang="fr-FR" sz="1200" dirty="0"/>
              <a:t>2024, les budgets notifiés </a:t>
            </a:r>
            <a:r>
              <a:rPr lang="fr-FR" sz="1200" dirty="0" smtClean="0"/>
              <a:t>portent </a:t>
            </a:r>
            <a:r>
              <a:rPr lang="fr-FR" sz="1200" dirty="0"/>
              <a:t>le financement des mesures en année pleine des dispositifs suivants :</a:t>
            </a:r>
          </a:p>
          <a:p>
            <a:pPr marL="285750" indent="-285750">
              <a:buFont typeface="Wingdings" panose="05000000000000000000" pitchFamily="2" charset="2"/>
              <a:buChar char="q"/>
            </a:pPr>
            <a:r>
              <a:rPr lang="fr-FR" sz="1200" dirty="0" smtClean="0"/>
              <a:t>Le </a:t>
            </a:r>
            <a:r>
              <a:rPr lang="fr-FR" sz="1200" dirty="0"/>
              <a:t>rendez-vous salarial </a:t>
            </a:r>
            <a:r>
              <a:rPr lang="fr-FR" sz="1200" dirty="0" smtClean="0"/>
              <a:t>(Pour un agent à l’indice plancher de la fonction publique + </a:t>
            </a:r>
            <a:r>
              <a:rPr lang="fr-FR" sz="1200" dirty="0"/>
              <a:t>95.60€ </a:t>
            </a:r>
            <a:r>
              <a:rPr lang="fr-FR" sz="1200" dirty="0" smtClean="0"/>
              <a:t>brut /mois</a:t>
            </a:r>
            <a:r>
              <a:rPr lang="fr-FR" sz="1200" dirty="0"/>
              <a:t>, soit 1147.20€ </a:t>
            </a:r>
            <a:r>
              <a:rPr lang="fr-FR" sz="1200" dirty="0" smtClean="0"/>
              <a:t>brut /an </a:t>
            </a:r>
            <a:r>
              <a:rPr lang="fr-FR" sz="1200" dirty="0"/>
              <a:t>soit 910€ </a:t>
            </a:r>
            <a:r>
              <a:rPr lang="fr-FR" sz="1200" dirty="0" smtClean="0"/>
              <a:t>net /an):</a:t>
            </a:r>
          </a:p>
          <a:p>
            <a:pPr marL="537744" lvl="1" indent="-285750">
              <a:buFont typeface="Wingdings" panose="05000000000000000000" pitchFamily="2" charset="2"/>
              <a:buChar char="§"/>
            </a:pPr>
            <a:r>
              <a:rPr lang="fr-FR" sz="1200" dirty="0" smtClean="0"/>
              <a:t>Relèvement </a:t>
            </a:r>
            <a:r>
              <a:rPr lang="fr-FR" sz="1200" dirty="0"/>
              <a:t>point fonction publique de +1.5% en juillet 2023 (+27</a:t>
            </a:r>
            <a:r>
              <a:rPr lang="fr-FR" sz="1200" dirty="0" smtClean="0"/>
              <a:t>€/mois) </a:t>
            </a:r>
            <a:r>
              <a:rPr lang="fr-FR" sz="1200" dirty="0"/>
              <a:t>– </a:t>
            </a:r>
            <a:r>
              <a:rPr lang="fr-FR" sz="1200" dirty="0" smtClean="0"/>
              <a:t>coût académique 17.7M€</a:t>
            </a:r>
          </a:p>
          <a:p>
            <a:pPr marL="537744" lvl="1" indent="-285750">
              <a:buFont typeface="Wingdings" panose="05000000000000000000" pitchFamily="2" charset="2"/>
              <a:buChar char="§"/>
            </a:pPr>
            <a:r>
              <a:rPr lang="fr-FR" sz="1200" dirty="0" smtClean="0"/>
              <a:t>L’attribution </a:t>
            </a:r>
            <a:r>
              <a:rPr lang="fr-FR" sz="1200" dirty="0"/>
              <a:t>de points d’indice différenciés en juillet 2023 (+44</a:t>
            </a:r>
            <a:r>
              <a:rPr lang="fr-FR" sz="1200" dirty="0" smtClean="0"/>
              <a:t>€/mois)</a:t>
            </a:r>
          </a:p>
          <a:p>
            <a:pPr marL="537744" lvl="1" indent="-285750">
              <a:buFont typeface="Wingdings" panose="05000000000000000000" pitchFamily="2" charset="2"/>
              <a:buChar char="§"/>
            </a:pPr>
            <a:r>
              <a:rPr lang="fr-FR" sz="1200" dirty="0" smtClean="0"/>
              <a:t>L’attribution </a:t>
            </a:r>
            <a:r>
              <a:rPr lang="fr-FR" sz="1200" dirty="0"/>
              <a:t>de 5 points d’indice majoré au 1er janvier 2024 (24.6</a:t>
            </a:r>
            <a:r>
              <a:rPr lang="fr-FR" sz="1200" dirty="0" smtClean="0"/>
              <a:t>€/mois) – coût </a:t>
            </a:r>
            <a:r>
              <a:rPr lang="fr-FR" sz="1200" dirty="0"/>
              <a:t>17.9M€ </a:t>
            </a:r>
          </a:p>
          <a:p>
            <a:pPr marL="285750" indent="-285750">
              <a:buFont typeface="Wingdings" panose="05000000000000000000" pitchFamily="2" charset="2"/>
              <a:buChar char="q"/>
            </a:pPr>
            <a:r>
              <a:rPr lang="fr-FR" sz="1200" dirty="0" smtClean="0"/>
              <a:t>Le </a:t>
            </a:r>
            <a:r>
              <a:rPr lang="fr-FR" sz="1200" dirty="0"/>
              <a:t>PACTE enseignant – 23.4M€</a:t>
            </a:r>
          </a:p>
          <a:p>
            <a:pPr marL="285750" indent="-285750">
              <a:buFont typeface="Wingdings" panose="05000000000000000000" pitchFamily="2" charset="2"/>
              <a:buChar char="q"/>
            </a:pPr>
            <a:r>
              <a:rPr lang="fr-FR" sz="1200" dirty="0" smtClean="0"/>
              <a:t>Les </a:t>
            </a:r>
            <a:r>
              <a:rPr lang="fr-FR" sz="1200" dirty="0"/>
              <a:t>différentes mesures de revalorisation des personnels des filières administratives, techniques et médico-sociales – 1.3M€ </a:t>
            </a:r>
          </a:p>
          <a:p>
            <a:pPr marL="285750" indent="-285750">
              <a:buFont typeface="Wingdings" panose="05000000000000000000" pitchFamily="2" charset="2"/>
              <a:buChar char="q"/>
            </a:pPr>
            <a:r>
              <a:rPr lang="fr-FR" sz="1200" dirty="0" smtClean="0"/>
              <a:t>Le </a:t>
            </a:r>
            <a:r>
              <a:rPr lang="fr-FR" sz="1200" dirty="0"/>
              <a:t>relèvement de la prime d’attractivité dite prime Grenelle des échelons 7 à 9 – 6.8M€ </a:t>
            </a:r>
          </a:p>
        </p:txBody>
      </p:sp>
    </p:spTree>
    <p:extLst>
      <p:ext uri="{BB962C8B-B14F-4D97-AF65-F5344CB8AC3E}">
        <p14:creationId xmlns:p14="http://schemas.microsoft.com/office/powerpoint/2010/main" val="552503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2560" y="123849"/>
            <a:ext cx="6689271" cy="464641"/>
          </a:xfrm>
        </p:spPr>
        <p:txBody>
          <a:bodyPr>
            <a:normAutofit fontScale="90000"/>
          </a:bodyPr>
          <a:lstStyle/>
          <a:p>
            <a:r>
              <a:rPr lang="fr-FR" dirty="0"/>
              <a:t>BOP </a:t>
            </a:r>
            <a:r>
              <a:rPr lang="fr-FR" dirty="0" smtClean="0"/>
              <a:t>139 </a:t>
            </a:r>
            <a:r>
              <a:rPr lang="fr-FR" dirty="0"/>
              <a:t>: 1</a:t>
            </a:r>
            <a:r>
              <a:rPr lang="fr-FR" baseline="30000" dirty="0"/>
              <a:t>er</a:t>
            </a:r>
            <a:r>
              <a:rPr lang="fr-FR" dirty="0"/>
              <a:t> </a:t>
            </a:r>
            <a:r>
              <a:rPr lang="fr-FR" dirty="0" smtClean="0"/>
              <a:t>et 2</a:t>
            </a:r>
            <a:r>
              <a:rPr lang="fr-FR" baseline="30000" dirty="0" smtClean="0"/>
              <a:t>nd</a:t>
            </a:r>
            <a:r>
              <a:rPr lang="fr-FR" dirty="0" smtClean="0"/>
              <a:t> degré privé sous contrat d’association</a:t>
            </a:r>
            <a:br>
              <a:rPr lang="fr-FR" dirty="0" smtClean="0"/>
            </a:br>
            <a:r>
              <a:rPr lang="fr-FR" dirty="0" smtClean="0"/>
              <a:t>Les moyens d’enseignement</a:t>
            </a:r>
            <a:endParaRPr lang="fr-FR" dirty="0"/>
          </a:p>
        </p:txBody>
      </p:sp>
      <p:sp>
        <p:nvSpPr>
          <p:cNvPr id="10" name="ZoneTexte 9"/>
          <p:cNvSpPr txBox="1"/>
          <p:nvPr/>
        </p:nvSpPr>
        <p:spPr>
          <a:xfrm>
            <a:off x="372223" y="1700808"/>
            <a:ext cx="3515246" cy="542584"/>
          </a:xfrm>
          <a:prstGeom prst="rect">
            <a:avLst/>
          </a:prstGeom>
          <a:noFill/>
        </p:spPr>
        <p:txBody>
          <a:bodyPr wrap="square" rtlCol="0">
            <a:spAutoFit/>
          </a:bodyPr>
          <a:lstStyle/>
          <a:p>
            <a:r>
              <a:rPr lang="fr-FR" sz="1463" b="1" dirty="0">
                <a:solidFill>
                  <a:schemeClr val="bg2"/>
                </a:solidFill>
              </a:rPr>
              <a:t>Evolution des effectifs et </a:t>
            </a:r>
            <a:r>
              <a:rPr lang="fr-FR" sz="1463" b="1" dirty="0" smtClean="0">
                <a:solidFill>
                  <a:schemeClr val="bg2"/>
                </a:solidFill>
              </a:rPr>
              <a:t>des moyens d’enseignement</a:t>
            </a:r>
            <a:endParaRPr lang="fr-FR" sz="1463" b="1" dirty="0">
              <a:solidFill>
                <a:schemeClr val="bg2"/>
              </a:solidFill>
            </a:endParaRPr>
          </a:p>
        </p:txBody>
      </p:sp>
      <p:sp>
        <p:nvSpPr>
          <p:cNvPr id="7" name="ZoneTexte 6"/>
          <p:cNvSpPr txBox="1"/>
          <p:nvPr/>
        </p:nvSpPr>
        <p:spPr>
          <a:xfrm>
            <a:off x="4651616" y="1700808"/>
            <a:ext cx="3030215" cy="542584"/>
          </a:xfrm>
          <a:prstGeom prst="rect">
            <a:avLst/>
          </a:prstGeom>
          <a:noFill/>
        </p:spPr>
        <p:txBody>
          <a:bodyPr wrap="square" rtlCol="0">
            <a:spAutoFit/>
          </a:bodyPr>
          <a:lstStyle/>
          <a:p>
            <a:r>
              <a:rPr lang="fr-FR" sz="1463" b="1" dirty="0">
                <a:solidFill>
                  <a:schemeClr val="bg2"/>
                </a:solidFill>
                <a:latin typeface="Century Gothic" panose="020B0502020202020204" pitchFamily="34" charset="0"/>
              </a:rPr>
              <a:t>Evolution de la masse salariale et des </a:t>
            </a:r>
            <a:r>
              <a:rPr lang="fr-FR" sz="1463" b="1" dirty="0">
                <a:solidFill>
                  <a:schemeClr val="bg2"/>
                </a:solidFill>
              </a:rPr>
              <a:t>moyens d’enseignement</a:t>
            </a:r>
          </a:p>
        </p:txBody>
      </p:sp>
      <p:sp>
        <p:nvSpPr>
          <p:cNvPr id="13" name="ZoneTexte 12"/>
          <p:cNvSpPr txBox="1"/>
          <p:nvPr/>
        </p:nvSpPr>
        <p:spPr>
          <a:xfrm>
            <a:off x="632520" y="4998799"/>
            <a:ext cx="1786635" cy="563680"/>
          </a:xfrm>
          <a:prstGeom prst="rect">
            <a:avLst/>
          </a:prstGeom>
          <a:noFill/>
        </p:spPr>
        <p:txBody>
          <a:bodyPr wrap="square" rtlCol="0">
            <a:spAutoFit/>
          </a:bodyPr>
          <a:lstStyle/>
          <a:p>
            <a:r>
              <a:rPr lang="fr-FR" sz="1463" b="1" dirty="0">
                <a:solidFill>
                  <a:schemeClr val="bg2"/>
                </a:solidFill>
              </a:rPr>
              <a:t>Masse </a:t>
            </a:r>
            <a:r>
              <a:rPr lang="fr-FR" sz="1600" b="1" dirty="0">
                <a:solidFill>
                  <a:schemeClr val="bg2"/>
                </a:solidFill>
              </a:rPr>
              <a:t>salariale</a:t>
            </a:r>
            <a:r>
              <a:rPr lang="fr-FR" sz="1463" b="1" dirty="0">
                <a:solidFill>
                  <a:schemeClr val="bg2"/>
                </a:solidFill>
              </a:rPr>
              <a:t> :</a:t>
            </a:r>
          </a:p>
          <a:p>
            <a:r>
              <a:rPr lang="fr-FR" sz="1463" b="1" dirty="0" smtClean="0">
                <a:solidFill>
                  <a:schemeClr val="bg2"/>
                </a:solidFill>
              </a:rPr>
              <a:t>175 013 657 €</a:t>
            </a:r>
            <a:endParaRPr lang="fr-FR" sz="1463" b="1" dirty="0">
              <a:solidFill>
                <a:schemeClr val="bg2"/>
              </a:solidFill>
            </a:endParaRPr>
          </a:p>
        </p:txBody>
      </p:sp>
      <p:sp>
        <p:nvSpPr>
          <p:cNvPr id="3" name="Espace réservé du pied de page 2"/>
          <p:cNvSpPr>
            <a:spLocks noGrp="1"/>
          </p:cNvSpPr>
          <p:nvPr>
            <p:ph type="ftr" sz="quarter" idx="11"/>
          </p:nvPr>
        </p:nvSpPr>
        <p:spPr/>
        <p:txBody>
          <a:bodyPr/>
          <a:lstStyle/>
          <a:p>
            <a:pPr>
              <a:defRPr/>
            </a:pPr>
            <a:r>
              <a:rPr lang="it-IT" smtClean="0"/>
              <a:t>CSA vendredi 18 octobre 2024</a:t>
            </a:r>
            <a:endParaRPr lang="fr-FR"/>
          </a:p>
        </p:txBody>
      </p:sp>
      <p:graphicFrame>
        <p:nvGraphicFramePr>
          <p:cNvPr id="21" name="Graphique 20"/>
          <p:cNvGraphicFramePr>
            <a:graphicFrameLocks/>
          </p:cNvGraphicFramePr>
          <p:nvPr>
            <p:extLst>
              <p:ext uri="{D42A27DB-BD31-4B8C-83A1-F6EECF244321}">
                <p14:modId xmlns:p14="http://schemas.microsoft.com/office/powerpoint/2010/main" val="3420346999"/>
              </p:ext>
            </p:extLst>
          </p:nvPr>
        </p:nvGraphicFramePr>
        <p:xfrm>
          <a:off x="372223" y="2464437"/>
          <a:ext cx="4208893" cy="17747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aphique 22"/>
          <p:cNvGraphicFramePr>
            <a:graphicFrameLocks/>
          </p:cNvGraphicFramePr>
          <p:nvPr>
            <p:extLst>
              <p:ext uri="{D42A27DB-BD31-4B8C-83A1-F6EECF244321}">
                <p14:modId xmlns:p14="http://schemas.microsoft.com/office/powerpoint/2010/main" val="1898492102"/>
              </p:ext>
            </p:extLst>
          </p:nvPr>
        </p:nvGraphicFramePr>
        <p:xfrm>
          <a:off x="4651616" y="2464437"/>
          <a:ext cx="4208893" cy="17747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10"/>
          <p:cNvGraphicFramePr>
            <a:graphicFrameLocks/>
          </p:cNvGraphicFramePr>
          <p:nvPr>
            <p:extLst>
              <p:ext uri="{D42A27DB-BD31-4B8C-83A1-F6EECF244321}">
                <p14:modId xmlns:p14="http://schemas.microsoft.com/office/powerpoint/2010/main" val="176620727"/>
              </p:ext>
            </p:extLst>
          </p:nvPr>
        </p:nvGraphicFramePr>
        <p:xfrm>
          <a:off x="2487513" y="4202748"/>
          <a:ext cx="4809400" cy="2563434"/>
        </p:xfrm>
        <a:graphic>
          <a:graphicData uri="http://schemas.openxmlformats.org/drawingml/2006/chart">
            <c:chart xmlns:c="http://schemas.openxmlformats.org/drawingml/2006/chart" xmlns:r="http://schemas.openxmlformats.org/officeDocument/2006/relationships" r:id="rId4"/>
          </a:graphicData>
        </a:graphic>
      </p:graphicFrame>
      <p:sp>
        <p:nvSpPr>
          <p:cNvPr id="12" name="Bulle ronde 11"/>
          <p:cNvSpPr/>
          <p:nvPr/>
        </p:nvSpPr>
        <p:spPr>
          <a:xfrm>
            <a:off x="7041233" y="987872"/>
            <a:ext cx="2891670" cy="864096"/>
          </a:xfrm>
          <a:prstGeom prst="wedgeEllipseCallout">
            <a:avLst>
              <a:gd name="adj1" fmla="val -23315"/>
              <a:gd name="adj2" fmla="val 11395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800" dirty="0" smtClean="0"/>
              <a:t>Entre 2023 et 2024, </a:t>
            </a:r>
            <a:endParaRPr lang="fr-FR" sz="800" dirty="0"/>
          </a:p>
          <a:p>
            <a:pPr algn="ctr"/>
            <a:r>
              <a:rPr lang="fr-FR" sz="800" dirty="0" smtClean="0"/>
              <a:t>l’indemnitaire </a:t>
            </a:r>
            <a:r>
              <a:rPr lang="fr-FR" sz="800" dirty="0"/>
              <a:t>a augmenté de 45%</a:t>
            </a:r>
          </a:p>
          <a:p>
            <a:pPr algn="ctr"/>
            <a:r>
              <a:rPr lang="fr-FR" sz="800" dirty="0" smtClean="0"/>
              <a:t>le </a:t>
            </a:r>
            <a:r>
              <a:rPr lang="fr-FR" sz="800" dirty="0"/>
              <a:t>volume d’HSE a augmenté de </a:t>
            </a:r>
            <a:r>
              <a:rPr lang="fr-FR" sz="800" dirty="0" smtClean="0"/>
              <a:t>7%</a:t>
            </a:r>
            <a:endParaRPr lang="fr-FR" sz="800" dirty="0"/>
          </a:p>
        </p:txBody>
      </p:sp>
    </p:spTree>
    <p:extLst>
      <p:ext uri="{BB962C8B-B14F-4D97-AF65-F5344CB8AC3E}">
        <p14:creationId xmlns:p14="http://schemas.microsoft.com/office/powerpoint/2010/main" val="15367413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64128" y="754557"/>
            <a:ext cx="6617263" cy="464641"/>
          </a:xfrm>
        </p:spPr>
        <p:txBody>
          <a:bodyPr>
            <a:normAutofit fontScale="90000"/>
          </a:bodyPr>
          <a:lstStyle/>
          <a:p>
            <a:r>
              <a:rPr lang="fr-FR" dirty="0" smtClean="0"/>
              <a:t>BOP 139 :1</a:t>
            </a:r>
            <a:r>
              <a:rPr lang="fr-FR" baseline="30000" dirty="0" smtClean="0"/>
              <a:t>er</a:t>
            </a:r>
            <a:r>
              <a:rPr lang="fr-FR" dirty="0" smtClean="0"/>
              <a:t> et </a:t>
            </a:r>
            <a:r>
              <a:rPr lang="fr-FR" dirty="0"/>
              <a:t>2</a:t>
            </a:r>
            <a:r>
              <a:rPr lang="fr-FR" baseline="30000" dirty="0"/>
              <a:t>nd</a:t>
            </a:r>
            <a:r>
              <a:rPr lang="fr-FR" dirty="0"/>
              <a:t> degré privé sous contrat d’association</a:t>
            </a:r>
            <a:br>
              <a:rPr lang="fr-FR" dirty="0"/>
            </a:br>
            <a:r>
              <a:rPr lang="fr-FR" dirty="0"/>
              <a:t>Les </a:t>
            </a:r>
            <a:r>
              <a:rPr lang="fr-FR" dirty="0" smtClean="0"/>
              <a:t>dépenses</a:t>
            </a:r>
            <a:endParaRPr lang="fr-FR" dirty="0"/>
          </a:p>
        </p:txBody>
      </p:sp>
      <p:sp>
        <p:nvSpPr>
          <p:cNvPr id="6" name="ZoneTexte 5"/>
          <p:cNvSpPr txBox="1"/>
          <p:nvPr/>
        </p:nvSpPr>
        <p:spPr>
          <a:xfrm>
            <a:off x="812791" y="1823296"/>
            <a:ext cx="3959938" cy="542584"/>
          </a:xfrm>
          <a:prstGeom prst="rect">
            <a:avLst/>
          </a:prstGeom>
          <a:noFill/>
        </p:spPr>
        <p:txBody>
          <a:bodyPr wrap="square" rtlCol="0">
            <a:spAutoFit/>
          </a:bodyPr>
          <a:lstStyle/>
          <a:p>
            <a:pPr algn="ctr"/>
            <a:r>
              <a:rPr lang="fr-FR" sz="1463" b="1" dirty="0" smtClean="0">
                <a:solidFill>
                  <a:schemeClr val="bg2"/>
                </a:solidFill>
              </a:rPr>
              <a:t>Evolution des budgets </a:t>
            </a:r>
            <a:r>
              <a:rPr lang="fr-FR" sz="1463" b="1" dirty="0">
                <a:solidFill>
                  <a:schemeClr val="bg2"/>
                </a:solidFill>
              </a:rPr>
              <a:t>(2017 – </a:t>
            </a:r>
            <a:r>
              <a:rPr lang="fr-FR" sz="1463" b="1" dirty="0" smtClean="0">
                <a:solidFill>
                  <a:schemeClr val="bg2"/>
                </a:solidFill>
              </a:rPr>
              <a:t>2024)</a:t>
            </a:r>
            <a:endParaRPr lang="fr-FR" sz="1463" b="1" dirty="0">
              <a:solidFill>
                <a:schemeClr val="bg2"/>
              </a:solidFill>
            </a:endParaRPr>
          </a:p>
          <a:p>
            <a:pPr algn="ctr"/>
            <a:endParaRPr lang="fr-FR" sz="1463" b="1" dirty="0">
              <a:solidFill>
                <a:schemeClr val="bg2"/>
              </a:solidFill>
            </a:endParaRPr>
          </a:p>
        </p:txBody>
      </p:sp>
      <p:sp>
        <p:nvSpPr>
          <p:cNvPr id="9" name="ZoneTexte 8"/>
          <p:cNvSpPr txBox="1"/>
          <p:nvPr/>
        </p:nvSpPr>
        <p:spPr>
          <a:xfrm>
            <a:off x="5361790" y="1823296"/>
            <a:ext cx="3247737" cy="317459"/>
          </a:xfrm>
          <a:prstGeom prst="rect">
            <a:avLst/>
          </a:prstGeom>
          <a:noFill/>
        </p:spPr>
        <p:txBody>
          <a:bodyPr wrap="square" rtlCol="0">
            <a:spAutoFit/>
          </a:bodyPr>
          <a:lstStyle/>
          <a:p>
            <a:pPr algn="ctr"/>
            <a:r>
              <a:rPr lang="fr-FR" sz="1463" b="1" dirty="0" smtClean="0">
                <a:solidFill>
                  <a:schemeClr val="bg2"/>
                </a:solidFill>
              </a:rPr>
              <a:t>Budgets délégués au 01/10/2024</a:t>
            </a:r>
            <a:endParaRPr lang="fr-FR" sz="1463" b="1" dirty="0">
              <a:solidFill>
                <a:schemeClr val="bg2"/>
              </a:solidFill>
            </a:endParaRPr>
          </a:p>
        </p:txBody>
      </p:sp>
      <p:graphicFrame>
        <p:nvGraphicFramePr>
          <p:cNvPr id="7" name="Graphique 6"/>
          <p:cNvGraphicFramePr>
            <a:graphicFrameLocks/>
          </p:cNvGraphicFramePr>
          <p:nvPr>
            <p:extLst>
              <p:ext uri="{D42A27DB-BD31-4B8C-83A1-F6EECF244321}">
                <p14:modId xmlns:p14="http://schemas.microsoft.com/office/powerpoint/2010/main" val="1011724375"/>
              </p:ext>
            </p:extLst>
          </p:nvPr>
        </p:nvGraphicFramePr>
        <p:xfrm>
          <a:off x="200472" y="2744853"/>
          <a:ext cx="4896544" cy="25609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2526722965"/>
              </p:ext>
            </p:extLst>
          </p:nvPr>
        </p:nvGraphicFramePr>
        <p:xfrm>
          <a:off x="5361790" y="2924944"/>
          <a:ext cx="3428269" cy="1908513"/>
        </p:xfrm>
        <a:graphic>
          <a:graphicData uri="http://schemas.openxmlformats.org/drawingml/2006/table">
            <a:tbl>
              <a:tblPr>
                <a:tableStyleId>{5C22544A-7EE6-4342-B048-85BDC9FD1C3A}</a:tableStyleId>
              </a:tblPr>
              <a:tblGrid>
                <a:gridCol w="2537682">
                  <a:extLst>
                    <a:ext uri="{9D8B030D-6E8A-4147-A177-3AD203B41FA5}">
                      <a16:colId xmlns:a16="http://schemas.microsoft.com/office/drawing/2014/main" val="2856948330"/>
                    </a:ext>
                  </a:extLst>
                </a:gridCol>
                <a:gridCol w="890587">
                  <a:extLst>
                    <a:ext uri="{9D8B030D-6E8A-4147-A177-3AD203B41FA5}">
                      <a16:colId xmlns:a16="http://schemas.microsoft.com/office/drawing/2014/main" val="889941097"/>
                    </a:ext>
                  </a:extLst>
                </a:gridCol>
              </a:tblGrid>
              <a:tr h="210934">
                <a:tc>
                  <a:txBody>
                    <a:bodyPr/>
                    <a:lstStyle/>
                    <a:p>
                      <a:pPr algn="l" fontAlgn="b"/>
                      <a:r>
                        <a:rPr lang="fr-FR" sz="1100" u="none" strike="noStrike" dirty="0" smtClean="0">
                          <a:effectLst/>
                          <a:latin typeface="+mn-lt"/>
                        </a:rPr>
                        <a:t> Bourses</a:t>
                      </a:r>
                      <a:endParaRPr lang="fr-FR"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fr-FR" sz="1200" b="0" i="0" u="none" strike="noStrike" dirty="0">
                          <a:solidFill>
                            <a:srgbClr val="000000"/>
                          </a:solidFill>
                          <a:effectLst/>
                          <a:latin typeface="Calibri" panose="020F0502020204030204" pitchFamily="34" charset="0"/>
                        </a:rPr>
                        <a:t>2 068 </a:t>
                      </a:r>
                      <a:r>
                        <a:rPr lang="fr-FR" sz="1200" b="0" i="0" u="none" strike="noStrike" dirty="0" smtClean="0">
                          <a:solidFill>
                            <a:srgbClr val="000000"/>
                          </a:solidFill>
                          <a:effectLst/>
                          <a:latin typeface="Calibri" panose="020F0502020204030204" pitchFamily="34" charset="0"/>
                        </a:rPr>
                        <a:t>548 €</a:t>
                      </a:r>
                      <a:endParaRPr lang="fr-FR"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7462856"/>
                  </a:ext>
                </a:extLst>
              </a:tr>
              <a:tr h="210934">
                <a:tc>
                  <a:txBody>
                    <a:bodyPr/>
                    <a:lstStyle/>
                    <a:p>
                      <a:pPr algn="l" fontAlgn="b"/>
                      <a:r>
                        <a:rPr lang="fr-FR" sz="1100" u="none" strike="noStrike" dirty="0" smtClean="0">
                          <a:effectLst/>
                          <a:latin typeface="+mn-lt"/>
                        </a:rPr>
                        <a:t> Crédits </a:t>
                      </a:r>
                      <a:r>
                        <a:rPr lang="fr-FR" sz="1100" u="none" strike="noStrike" dirty="0">
                          <a:effectLst/>
                          <a:latin typeface="+mn-lt"/>
                        </a:rPr>
                        <a:t>pédagogiques</a:t>
                      </a:r>
                      <a:endParaRPr lang="fr-FR"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fr-FR" sz="1200" b="0" i="0" u="none" strike="noStrike" dirty="0">
                          <a:solidFill>
                            <a:srgbClr val="000000"/>
                          </a:solidFill>
                          <a:effectLst/>
                          <a:latin typeface="Calibri" panose="020F0502020204030204" pitchFamily="34" charset="0"/>
                        </a:rPr>
                        <a:t>87 </a:t>
                      </a:r>
                      <a:r>
                        <a:rPr lang="fr-FR" sz="1200" b="0" i="0" u="none" strike="noStrike" dirty="0" smtClean="0">
                          <a:solidFill>
                            <a:srgbClr val="000000"/>
                          </a:solidFill>
                          <a:effectLst/>
                          <a:latin typeface="Calibri" panose="020F0502020204030204" pitchFamily="34" charset="0"/>
                        </a:rPr>
                        <a:t>800 €</a:t>
                      </a:r>
                      <a:endParaRPr lang="fr-FR"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135821"/>
                  </a:ext>
                </a:extLst>
              </a:tr>
              <a:tr h="210934">
                <a:tc>
                  <a:txBody>
                    <a:bodyPr/>
                    <a:lstStyle/>
                    <a:p>
                      <a:pPr algn="l" fontAlgn="b"/>
                      <a:r>
                        <a:rPr lang="fr-FR" sz="1100" u="none" strike="noStrike" dirty="0" smtClean="0">
                          <a:effectLst/>
                          <a:latin typeface="+mn-lt"/>
                        </a:rPr>
                        <a:t> Fonds </a:t>
                      </a:r>
                      <a:r>
                        <a:rPr lang="fr-FR" sz="1100" u="none" strike="noStrike" dirty="0">
                          <a:effectLst/>
                          <a:latin typeface="+mn-lt"/>
                        </a:rPr>
                        <a:t>sociaux</a:t>
                      </a:r>
                      <a:endParaRPr lang="fr-FR"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fr-FR" sz="1200" b="0" i="0" u="none" strike="noStrike" dirty="0">
                          <a:solidFill>
                            <a:srgbClr val="000000"/>
                          </a:solidFill>
                          <a:effectLst/>
                          <a:latin typeface="Calibri" panose="020F0502020204030204" pitchFamily="34" charset="0"/>
                        </a:rPr>
                        <a:t>86 </a:t>
                      </a:r>
                      <a:r>
                        <a:rPr lang="fr-FR" sz="1200" b="0" i="0" u="none" strike="noStrike" dirty="0" smtClean="0">
                          <a:solidFill>
                            <a:srgbClr val="000000"/>
                          </a:solidFill>
                          <a:effectLst/>
                          <a:latin typeface="Calibri" panose="020F0502020204030204" pitchFamily="34" charset="0"/>
                        </a:rPr>
                        <a:t>485 €</a:t>
                      </a:r>
                      <a:endParaRPr lang="fr-FR"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9168658"/>
                  </a:ext>
                </a:extLst>
              </a:tr>
              <a:tr h="210934">
                <a:tc>
                  <a:txBody>
                    <a:bodyPr/>
                    <a:lstStyle/>
                    <a:p>
                      <a:pPr algn="l" fontAlgn="b"/>
                      <a:r>
                        <a:rPr lang="fr-FR" sz="1100" u="none" strike="noStrike" dirty="0" smtClean="0">
                          <a:effectLst/>
                          <a:latin typeface="+mn-lt"/>
                        </a:rPr>
                        <a:t> Forfait</a:t>
                      </a:r>
                      <a:endParaRPr lang="fr-FR"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fr-FR" sz="1200" b="0" i="0" u="none" strike="noStrike" dirty="0">
                          <a:solidFill>
                            <a:srgbClr val="000000"/>
                          </a:solidFill>
                          <a:effectLst/>
                          <a:latin typeface="Calibri" panose="020F0502020204030204" pitchFamily="34" charset="0"/>
                        </a:rPr>
                        <a:t>15 922 </a:t>
                      </a:r>
                      <a:r>
                        <a:rPr lang="fr-FR" sz="1200" b="0" i="0" u="none" strike="noStrike" dirty="0" smtClean="0">
                          <a:solidFill>
                            <a:srgbClr val="000000"/>
                          </a:solidFill>
                          <a:effectLst/>
                          <a:latin typeface="Calibri" panose="020F0502020204030204" pitchFamily="34" charset="0"/>
                        </a:rPr>
                        <a:t>901 €</a:t>
                      </a:r>
                      <a:endParaRPr lang="fr-FR"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4153708"/>
                  </a:ext>
                </a:extLst>
              </a:tr>
              <a:tr h="210934">
                <a:tc>
                  <a:txBody>
                    <a:bodyPr/>
                    <a:lstStyle/>
                    <a:p>
                      <a:pPr algn="l" fontAlgn="b"/>
                      <a:r>
                        <a:rPr lang="fr-FR" sz="1100" u="none" strike="noStrike" dirty="0" smtClean="0">
                          <a:effectLst/>
                          <a:latin typeface="+mn-lt"/>
                        </a:rPr>
                        <a:t> Fonctionnement</a:t>
                      </a:r>
                      <a:endParaRPr lang="fr-FR"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fr-FR" sz="1200" b="0" i="0" u="none" strike="noStrike" dirty="0">
                          <a:solidFill>
                            <a:srgbClr val="000000"/>
                          </a:solidFill>
                          <a:effectLst/>
                          <a:latin typeface="Calibri" panose="020F0502020204030204" pitchFamily="34" charset="0"/>
                        </a:rPr>
                        <a:t>15 </a:t>
                      </a:r>
                      <a:r>
                        <a:rPr lang="fr-FR" sz="1200" b="0" i="0" u="none" strike="noStrike" dirty="0" smtClean="0">
                          <a:solidFill>
                            <a:srgbClr val="000000"/>
                          </a:solidFill>
                          <a:effectLst/>
                          <a:latin typeface="Calibri" panose="020F0502020204030204" pitchFamily="34" charset="0"/>
                        </a:rPr>
                        <a:t>946 €</a:t>
                      </a:r>
                      <a:endParaRPr lang="fr-FR"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1285965"/>
                  </a:ext>
                </a:extLst>
              </a:tr>
              <a:tr h="221041">
                <a:tc>
                  <a:txBody>
                    <a:bodyPr/>
                    <a:lstStyle/>
                    <a:p>
                      <a:pPr algn="l" fontAlgn="b"/>
                      <a:r>
                        <a:rPr lang="fr-FR" sz="1100" u="none" strike="noStrike" dirty="0" smtClean="0">
                          <a:effectLst/>
                          <a:latin typeface="+mn-lt"/>
                        </a:rPr>
                        <a:t> Gratification </a:t>
                      </a:r>
                      <a:r>
                        <a:rPr lang="fr-FR" sz="1100" u="none" strike="noStrike" dirty="0">
                          <a:effectLst/>
                          <a:latin typeface="+mn-lt"/>
                        </a:rPr>
                        <a:t>MEEF</a:t>
                      </a:r>
                      <a:endParaRPr lang="fr-FR"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fr-FR" sz="1200" b="0" i="0" u="none" strike="noStrike" dirty="0">
                          <a:solidFill>
                            <a:srgbClr val="000000"/>
                          </a:solidFill>
                          <a:effectLst/>
                          <a:latin typeface="Calibri" panose="020F0502020204030204" pitchFamily="34" charset="0"/>
                        </a:rPr>
                        <a:t>2 </a:t>
                      </a:r>
                      <a:r>
                        <a:rPr lang="fr-FR" sz="1200" b="0" i="0" u="none" strike="noStrike" dirty="0" smtClean="0">
                          <a:solidFill>
                            <a:srgbClr val="000000"/>
                          </a:solidFill>
                          <a:effectLst/>
                          <a:latin typeface="Calibri" panose="020F0502020204030204" pitchFamily="34" charset="0"/>
                        </a:rPr>
                        <a:t>994 €</a:t>
                      </a:r>
                      <a:endParaRPr lang="fr-FR"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0329924"/>
                  </a:ext>
                </a:extLst>
              </a:tr>
              <a:tr h="210934">
                <a:tc>
                  <a:txBody>
                    <a:bodyPr/>
                    <a:lstStyle/>
                    <a:p>
                      <a:pPr algn="ctr" fontAlgn="b"/>
                      <a:r>
                        <a:rPr lang="fr-FR" sz="1100" b="1" u="none" strike="noStrike" dirty="0" smtClean="0">
                          <a:effectLst/>
                          <a:latin typeface="+mn-lt"/>
                        </a:rPr>
                        <a:t>Sous-total</a:t>
                      </a:r>
                      <a:endParaRPr lang="fr-FR" sz="11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fr-FR" sz="1200" b="1" i="0" u="none" strike="noStrike" dirty="0">
                          <a:solidFill>
                            <a:srgbClr val="000000"/>
                          </a:solidFill>
                          <a:effectLst/>
                          <a:latin typeface="Calibri" panose="020F0502020204030204" pitchFamily="34" charset="0"/>
                        </a:rPr>
                        <a:t>18 184 </a:t>
                      </a:r>
                      <a:r>
                        <a:rPr lang="fr-FR" sz="1200" b="1" i="0" u="none" strike="noStrike" dirty="0" smtClean="0">
                          <a:solidFill>
                            <a:srgbClr val="000000"/>
                          </a:solidFill>
                          <a:effectLst/>
                          <a:latin typeface="Calibri" panose="020F0502020204030204" pitchFamily="34" charset="0"/>
                        </a:rPr>
                        <a:t>674 €</a:t>
                      </a:r>
                      <a:endParaRPr lang="fr-FR"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175740"/>
                  </a:ext>
                </a:extLst>
              </a:tr>
              <a:tr h="210934">
                <a:tc>
                  <a:txBody>
                    <a:bodyPr/>
                    <a:lstStyle/>
                    <a:p>
                      <a:pPr algn="l" fontAlgn="b"/>
                      <a:r>
                        <a:rPr lang="fr-FR" sz="1100" b="0" i="0" u="none" strike="noStrike" dirty="0" smtClean="0">
                          <a:solidFill>
                            <a:srgbClr val="000000"/>
                          </a:solidFill>
                          <a:effectLst/>
                          <a:latin typeface="+mn-lt"/>
                        </a:rPr>
                        <a:t> CNR-FIP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fr-FR" sz="1200" b="0" i="0" u="none" strike="noStrike" dirty="0">
                          <a:solidFill>
                            <a:srgbClr val="000000"/>
                          </a:solidFill>
                          <a:effectLst/>
                          <a:latin typeface="Calibri" panose="020F0502020204030204" pitchFamily="34" charset="0"/>
                        </a:rPr>
                        <a:t>67 </a:t>
                      </a:r>
                      <a:r>
                        <a:rPr lang="fr-FR" sz="1200" b="0" i="0" u="none" strike="noStrike" dirty="0" smtClean="0">
                          <a:solidFill>
                            <a:srgbClr val="000000"/>
                          </a:solidFill>
                          <a:effectLst/>
                          <a:latin typeface="Calibri" panose="020F0502020204030204" pitchFamily="34" charset="0"/>
                        </a:rPr>
                        <a:t>430 €</a:t>
                      </a:r>
                      <a:endParaRPr lang="fr-FR"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534219"/>
                  </a:ext>
                </a:extLst>
              </a:tr>
              <a:tr h="210934">
                <a:tc>
                  <a:txBody>
                    <a:bodyPr/>
                    <a:lstStyle/>
                    <a:p>
                      <a:pPr algn="ctr" fontAlgn="b"/>
                      <a:r>
                        <a:rPr lang="fr-FR" sz="1100" b="1" i="0" u="none" strike="noStrike" dirty="0" smtClean="0">
                          <a:solidFill>
                            <a:srgbClr val="000000"/>
                          </a:solidFill>
                          <a:effectLst/>
                          <a:latin typeface="+mn-lt"/>
                        </a:rPr>
                        <a:t>TOTAL</a:t>
                      </a:r>
                      <a:endParaRPr lang="fr-FR" sz="11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fr-FR" sz="1200" b="1" i="0" u="none" strike="noStrike" dirty="0">
                          <a:solidFill>
                            <a:srgbClr val="000000"/>
                          </a:solidFill>
                          <a:effectLst/>
                          <a:latin typeface="Calibri" panose="020F0502020204030204" pitchFamily="34" charset="0"/>
                        </a:rPr>
                        <a:t>18 252 </a:t>
                      </a:r>
                      <a:r>
                        <a:rPr lang="fr-FR" sz="1200" b="1" i="0" u="none" strike="noStrike" dirty="0" smtClean="0">
                          <a:solidFill>
                            <a:srgbClr val="000000"/>
                          </a:solidFill>
                          <a:effectLst/>
                          <a:latin typeface="Calibri" panose="020F0502020204030204" pitchFamily="34" charset="0"/>
                        </a:rPr>
                        <a:t>104 €</a:t>
                      </a:r>
                      <a:endParaRPr lang="fr-FR"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9273390"/>
                  </a:ext>
                </a:extLst>
              </a:tr>
            </a:tbl>
          </a:graphicData>
        </a:graphic>
      </p:graphicFrame>
      <p:sp>
        <p:nvSpPr>
          <p:cNvPr id="5" name="Espace réservé du pied de page 4"/>
          <p:cNvSpPr>
            <a:spLocks noGrp="1"/>
          </p:cNvSpPr>
          <p:nvPr>
            <p:ph type="ftr" sz="quarter" idx="11"/>
          </p:nvPr>
        </p:nvSpPr>
        <p:spPr/>
        <p:txBody>
          <a:bodyPr/>
          <a:lstStyle/>
          <a:p>
            <a:pPr>
              <a:defRPr/>
            </a:pPr>
            <a:r>
              <a:rPr lang="it-IT" smtClean="0"/>
              <a:t>CSA vendredi 18 octobre 2024</a:t>
            </a:r>
            <a:endParaRPr lang="fr-FR"/>
          </a:p>
        </p:txBody>
      </p:sp>
    </p:spTree>
    <p:extLst>
      <p:ext uri="{BB962C8B-B14F-4D97-AF65-F5344CB8AC3E}">
        <p14:creationId xmlns:p14="http://schemas.microsoft.com/office/powerpoint/2010/main" val="2578449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0000" y="727391"/>
            <a:ext cx="9126000" cy="960000"/>
          </a:xfrm>
        </p:spPr>
        <p:txBody>
          <a:bodyPr/>
          <a:lstStyle/>
          <a:p>
            <a:r>
              <a:rPr lang="fr-FR" dirty="0"/>
              <a:t>Ordre du jour</a:t>
            </a:r>
          </a:p>
        </p:txBody>
      </p:sp>
      <p:sp>
        <p:nvSpPr>
          <p:cNvPr id="3" name="Espace réservé du pied de page 2"/>
          <p:cNvSpPr>
            <a:spLocks noGrp="1"/>
          </p:cNvSpPr>
          <p:nvPr>
            <p:ph type="ftr" sz="quarter" idx="11"/>
          </p:nvPr>
        </p:nvSpPr>
        <p:spPr/>
        <p:txBody>
          <a:bodyPr/>
          <a:lstStyle/>
          <a:p>
            <a:r>
              <a:rPr lang="it-IT" smtClean="0"/>
              <a:t>CSA vendredi 18 octobre 2024</a:t>
            </a:r>
            <a:endParaRPr lang="fr-FR" dirty="0"/>
          </a:p>
        </p:txBody>
      </p:sp>
      <p:sp>
        <p:nvSpPr>
          <p:cNvPr id="5" name="Espace réservé du texte 4"/>
          <p:cNvSpPr>
            <a:spLocks noGrp="1"/>
          </p:cNvSpPr>
          <p:nvPr>
            <p:ph type="body" sz="quarter" idx="13"/>
          </p:nvPr>
        </p:nvSpPr>
        <p:spPr>
          <a:xfrm>
            <a:off x="373880" y="2204864"/>
            <a:ext cx="9126001" cy="4173136"/>
          </a:xfrm>
        </p:spPr>
        <p:txBody>
          <a:bodyPr/>
          <a:lstStyle/>
          <a:p>
            <a:r>
              <a:rPr lang="fr-FR" sz="1800" dirty="0" smtClean="0"/>
              <a:t> Approbation </a:t>
            </a:r>
            <a:r>
              <a:rPr lang="fr-FR" sz="1800" dirty="0"/>
              <a:t>des </a:t>
            </a:r>
            <a:r>
              <a:rPr lang="fr-FR" sz="1800" dirty="0" smtClean="0"/>
              <a:t>procès-verbaux des CSA </a:t>
            </a:r>
          </a:p>
          <a:p>
            <a:r>
              <a:rPr lang="fr-FR" sz="1800" dirty="0"/>
              <a:t> </a:t>
            </a:r>
            <a:r>
              <a:rPr lang="fr-FR" sz="1800" dirty="0" smtClean="0"/>
              <a:t>Présentation du Rapport Social Unique</a:t>
            </a:r>
          </a:p>
          <a:p>
            <a:r>
              <a:rPr lang="fr-FR" sz="1800" dirty="0"/>
              <a:t> Constat des effectifs de rentrée </a:t>
            </a:r>
          </a:p>
          <a:p>
            <a:r>
              <a:rPr lang="fr-FR" sz="1800" dirty="0" smtClean="0"/>
              <a:t> Chiffres clés de l'orientation et </a:t>
            </a:r>
            <a:r>
              <a:rPr lang="fr-FR" sz="1800" dirty="0"/>
              <a:t>de l'affectation  </a:t>
            </a:r>
            <a:endParaRPr lang="fr-FR" sz="1800" dirty="0" smtClean="0"/>
          </a:p>
          <a:p>
            <a:r>
              <a:rPr lang="fr-FR" sz="1800" dirty="0" smtClean="0"/>
              <a:t> </a:t>
            </a:r>
            <a:r>
              <a:rPr lang="fr-FR" sz="1800" dirty="0"/>
              <a:t>Présentation du budget académique </a:t>
            </a:r>
            <a:endParaRPr lang="fr-FR" sz="1800" dirty="0" smtClean="0"/>
          </a:p>
          <a:p>
            <a:r>
              <a:rPr lang="fr-FR" sz="1800" dirty="0"/>
              <a:t> Questions diverses</a:t>
            </a:r>
          </a:p>
          <a:p>
            <a:pPr marL="0" indent="0">
              <a:buNone/>
            </a:pPr>
            <a:endParaRPr lang="fr-FR" sz="1800" dirty="0" smtClean="0"/>
          </a:p>
        </p:txBody>
      </p:sp>
    </p:spTree>
    <p:extLst>
      <p:ext uri="{BB962C8B-B14F-4D97-AF65-F5344CB8AC3E}">
        <p14:creationId xmlns:p14="http://schemas.microsoft.com/office/powerpoint/2010/main" val="2794119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BOP 140 : 1</a:t>
            </a:r>
            <a:r>
              <a:rPr lang="fr-FR" baseline="30000" dirty="0" smtClean="0"/>
              <a:t>er</a:t>
            </a:r>
            <a:r>
              <a:rPr lang="fr-FR" dirty="0" smtClean="0"/>
              <a:t> degré</a:t>
            </a:r>
            <a:br>
              <a:rPr lang="fr-FR" dirty="0" smtClean="0"/>
            </a:br>
            <a:r>
              <a:rPr lang="fr-FR" dirty="0" smtClean="0"/>
              <a:t>Les moyens d’enseignement</a:t>
            </a:r>
            <a:endParaRPr lang="fr-FR" dirty="0"/>
          </a:p>
        </p:txBody>
      </p:sp>
      <p:sp>
        <p:nvSpPr>
          <p:cNvPr id="4" name="ZoneTexte 3"/>
          <p:cNvSpPr txBox="1"/>
          <p:nvPr/>
        </p:nvSpPr>
        <p:spPr>
          <a:xfrm>
            <a:off x="911240" y="3087919"/>
            <a:ext cx="4180782" cy="317459"/>
          </a:xfrm>
          <a:prstGeom prst="rect">
            <a:avLst/>
          </a:prstGeom>
          <a:noFill/>
        </p:spPr>
        <p:txBody>
          <a:bodyPr wrap="square" rtlCol="0">
            <a:spAutoFit/>
          </a:bodyPr>
          <a:lstStyle/>
          <a:p>
            <a:endParaRPr lang="fr-FR" sz="1463" dirty="0"/>
          </a:p>
        </p:txBody>
      </p:sp>
      <p:sp>
        <p:nvSpPr>
          <p:cNvPr id="10" name="ZoneTexte 9"/>
          <p:cNvSpPr txBox="1"/>
          <p:nvPr/>
        </p:nvSpPr>
        <p:spPr>
          <a:xfrm>
            <a:off x="375840" y="1586835"/>
            <a:ext cx="1696840" cy="992836"/>
          </a:xfrm>
          <a:prstGeom prst="rect">
            <a:avLst/>
          </a:prstGeom>
          <a:noFill/>
        </p:spPr>
        <p:txBody>
          <a:bodyPr wrap="square" rtlCol="0">
            <a:spAutoFit/>
          </a:bodyPr>
          <a:lstStyle/>
          <a:p>
            <a:r>
              <a:rPr lang="fr-FR" sz="1463" b="1" dirty="0">
                <a:solidFill>
                  <a:schemeClr val="bg2"/>
                </a:solidFill>
              </a:rPr>
              <a:t>Evolution des effectifs et des </a:t>
            </a:r>
            <a:r>
              <a:rPr lang="fr-FR" sz="1463" b="1" dirty="0" smtClean="0">
                <a:solidFill>
                  <a:schemeClr val="bg2"/>
                </a:solidFill>
              </a:rPr>
              <a:t>moyens d’enseignement</a:t>
            </a:r>
            <a:endParaRPr lang="fr-FR" sz="1463" b="1" dirty="0">
              <a:solidFill>
                <a:schemeClr val="bg2"/>
              </a:solidFill>
            </a:endParaRPr>
          </a:p>
        </p:txBody>
      </p:sp>
      <p:sp>
        <p:nvSpPr>
          <p:cNvPr id="5" name="Rectangle 4"/>
          <p:cNvSpPr/>
          <p:nvPr/>
        </p:nvSpPr>
        <p:spPr>
          <a:xfrm>
            <a:off x="375840" y="3098134"/>
            <a:ext cx="1612771" cy="2793842"/>
          </a:xfrm>
          <a:prstGeom prst="rect">
            <a:avLst/>
          </a:prstGeom>
        </p:spPr>
        <p:txBody>
          <a:bodyPr wrap="square">
            <a:spAutoFit/>
          </a:bodyPr>
          <a:lstStyle/>
          <a:p>
            <a:r>
              <a:rPr lang="fr-FR" sz="1463" b="1" dirty="0">
                <a:solidFill>
                  <a:schemeClr val="bg2"/>
                </a:solidFill>
              </a:rPr>
              <a:t>Evolution </a:t>
            </a:r>
            <a:r>
              <a:rPr lang="fr-FR" sz="1463" b="1" dirty="0" smtClean="0">
                <a:solidFill>
                  <a:schemeClr val="bg2"/>
                </a:solidFill>
              </a:rPr>
              <a:t>des </a:t>
            </a:r>
            <a:r>
              <a:rPr lang="fr-FR" sz="1463" b="1" dirty="0">
                <a:solidFill>
                  <a:schemeClr val="bg2"/>
                </a:solidFill>
              </a:rPr>
              <a:t>effectifs par classe </a:t>
            </a:r>
          </a:p>
          <a:p>
            <a:endParaRPr lang="fr-FR" sz="1463" b="1" dirty="0" smtClean="0">
              <a:solidFill>
                <a:schemeClr val="bg2"/>
              </a:solidFill>
            </a:endParaRPr>
          </a:p>
          <a:p>
            <a:endParaRPr lang="fr-FR" sz="1463" b="1" dirty="0">
              <a:solidFill>
                <a:schemeClr val="bg2"/>
              </a:solidFill>
            </a:endParaRPr>
          </a:p>
          <a:p>
            <a:endParaRPr lang="fr-FR" sz="1463" b="1" dirty="0" smtClean="0">
              <a:solidFill>
                <a:schemeClr val="bg2"/>
              </a:solidFill>
            </a:endParaRPr>
          </a:p>
          <a:p>
            <a:endParaRPr lang="fr-FR" sz="1463" b="1" dirty="0" smtClean="0">
              <a:solidFill>
                <a:schemeClr val="bg2"/>
              </a:solidFill>
            </a:endParaRPr>
          </a:p>
          <a:p>
            <a:endParaRPr lang="fr-FR" sz="1463" b="1" dirty="0">
              <a:solidFill>
                <a:schemeClr val="bg2"/>
              </a:solidFill>
            </a:endParaRPr>
          </a:p>
          <a:p>
            <a:r>
              <a:rPr lang="fr-FR" sz="1463" b="1" dirty="0" smtClean="0">
                <a:solidFill>
                  <a:schemeClr val="bg2"/>
                </a:solidFill>
              </a:rPr>
              <a:t>Evolution du </a:t>
            </a:r>
            <a:r>
              <a:rPr lang="fr-FR" sz="1463" b="1" dirty="0">
                <a:solidFill>
                  <a:schemeClr val="bg2"/>
                </a:solidFill>
              </a:rPr>
              <a:t>taux d’encadrement pour 100 élèves </a:t>
            </a:r>
          </a:p>
        </p:txBody>
      </p:sp>
      <p:sp>
        <p:nvSpPr>
          <p:cNvPr id="9" name="Bulle ronde 8"/>
          <p:cNvSpPr/>
          <p:nvPr/>
        </p:nvSpPr>
        <p:spPr>
          <a:xfrm>
            <a:off x="6407916" y="138743"/>
            <a:ext cx="2254418" cy="670982"/>
          </a:xfrm>
          <a:prstGeom prst="wedgeEllipseCallout">
            <a:avLst>
              <a:gd name="adj1" fmla="val -47763"/>
              <a:gd name="adj2" fmla="val 20445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813" dirty="0" smtClean="0">
                <a:solidFill>
                  <a:schemeClr val="tx1"/>
                </a:solidFill>
              </a:rPr>
              <a:t>Depuis 2017, l’académie </a:t>
            </a:r>
            <a:r>
              <a:rPr lang="fr-FR" sz="813" dirty="0">
                <a:solidFill>
                  <a:schemeClr val="tx1"/>
                </a:solidFill>
              </a:rPr>
              <a:t>a perdu </a:t>
            </a:r>
            <a:r>
              <a:rPr lang="fr-FR" sz="813" dirty="0" smtClean="0">
                <a:solidFill>
                  <a:schemeClr val="tx1"/>
                </a:solidFill>
              </a:rPr>
              <a:t>21 596 élèves</a:t>
            </a:r>
          </a:p>
          <a:p>
            <a:pPr algn="ctr"/>
            <a:r>
              <a:rPr lang="fr-FR" sz="813" b="1" dirty="0" smtClean="0">
                <a:solidFill>
                  <a:schemeClr val="tx1"/>
                </a:solidFill>
              </a:rPr>
              <a:t>Soit – 10,7% des effectifs</a:t>
            </a:r>
            <a:endParaRPr lang="fr-FR" sz="813" b="1" dirty="0">
              <a:solidFill>
                <a:schemeClr val="tx1"/>
              </a:solidFill>
            </a:endParaRPr>
          </a:p>
        </p:txBody>
      </p:sp>
      <p:sp>
        <p:nvSpPr>
          <p:cNvPr id="6" name="Espace réservé du pied de page 5"/>
          <p:cNvSpPr>
            <a:spLocks noGrp="1"/>
          </p:cNvSpPr>
          <p:nvPr>
            <p:ph type="ftr" sz="quarter" idx="11"/>
          </p:nvPr>
        </p:nvSpPr>
        <p:spPr/>
        <p:txBody>
          <a:bodyPr/>
          <a:lstStyle/>
          <a:p>
            <a:pPr>
              <a:defRPr/>
            </a:pPr>
            <a:r>
              <a:rPr lang="it-IT" smtClean="0"/>
              <a:t>CSA vendredi 18 octobre 2024</a:t>
            </a:r>
            <a:endParaRPr lang="fr-FR" dirty="0"/>
          </a:p>
        </p:txBody>
      </p:sp>
      <p:graphicFrame>
        <p:nvGraphicFramePr>
          <p:cNvPr id="13" name="Graphique 12"/>
          <p:cNvGraphicFramePr>
            <a:graphicFrameLocks/>
          </p:cNvGraphicFramePr>
          <p:nvPr>
            <p:extLst>
              <p:ext uri="{D42A27DB-BD31-4B8C-83A1-F6EECF244321}">
                <p14:modId xmlns:p14="http://schemas.microsoft.com/office/powerpoint/2010/main" val="871085383"/>
              </p:ext>
            </p:extLst>
          </p:nvPr>
        </p:nvGraphicFramePr>
        <p:xfrm>
          <a:off x="2271021" y="2913962"/>
          <a:ext cx="5400600" cy="12778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Graphique 13"/>
          <p:cNvGraphicFramePr>
            <a:graphicFrameLocks/>
          </p:cNvGraphicFramePr>
          <p:nvPr>
            <p:extLst>
              <p:ext uri="{D42A27DB-BD31-4B8C-83A1-F6EECF244321}">
                <p14:modId xmlns:p14="http://schemas.microsoft.com/office/powerpoint/2010/main" val="3374293174"/>
              </p:ext>
            </p:extLst>
          </p:nvPr>
        </p:nvGraphicFramePr>
        <p:xfrm>
          <a:off x="2275950" y="1388647"/>
          <a:ext cx="5278706" cy="17747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Graphique 17"/>
          <p:cNvGraphicFramePr>
            <a:graphicFrameLocks/>
          </p:cNvGraphicFramePr>
          <p:nvPr>
            <p:extLst>
              <p:ext uri="{D42A27DB-BD31-4B8C-83A1-F6EECF244321}">
                <p14:modId xmlns:p14="http://schemas.microsoft.com/office/powerpoint/2010/main" val="1488788418"/>
              </p:ext>
            </p:extLst>
          </p:nvPr>
        </p:nvGraphicFramePr>
        <p:xfrm>
          <a:off x="2000672" y="4099712"/>
          <a:ext cx="6336704" cy="2582380"/>
        </p:xfrm>
        <a:graphic>
          <a:graphicData uri="http://schemas.openxmlformats.org/drawingml/2006/chart">
            <c:chart xmlns:c="http://schemas.openxmlformats.org/drawingml/2006/chart" xmlns:r="http://schemas.openxmlformats.org/officeDocument/2006/relationships" r:id="rId4"/>
          </a:graphicData>
        </a:graphic>
      </p:graphicFrame>
      <p:sp>
        <p:nvSpPr>
          <p:cNvPr id="11" name="Bulle ronde 10"/>
          <p:cNvSpPr/>
          <p:nvPr/>
        </p:nvSpPr>
        <p:spPr>
          <a:xfrm>
            <a:off x="7061069" y="3678204"/>
            <a:ext cx="2576736" cy="670982"/>
          </a:xfrm>
          <a:prstGeom prst="wedgeEllipseCallout">
            <a:avLst>
              <a:gd name="adj1" fmla="val -64611"/>
              <a:gd name="adj2" fmla="val 18052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813" dirty="0" smtClean="0">
                <a:solidFill>
                  <a:schemeClr val="tx1"/>
                </a:solidFill>
              </a:rPr>
              <a:t>Depuis 2017, le taux d’encadrement est de 5,6 professeurs pour 100 élèves à 6,2</a:t>
            </a:r>
          </a:p>
          <a:p>
            <a:pPr algn="ctr"/>
            <a:r>
              <a:rPr lang="fr-FR" sz="813" b="1" dirty="0" smtClean="0">
                <a:solidFill>
                  <a:schemeClr val="tx1"/>
                </a:solidFill>
              </a:rPr>
              <a:t>Soit P/E +10,7%</a:t>
            </a:r>
            <a:endParaRPr lang="fr-FR" sz="813" b="1" dirty="0">
              <a:solidFill>
                <a:schemeClr val="tx1"/>
              </a:solidFill>
            </a:endParaRPr>
          </a:p>
        </p:txBody>
      </p:sp>
    </p:spTree>
    <p:extLst>
      <p:ext uri="{BB962C8B-B14F-4D97-AF65-F5344CB8AC3E}">
        <p14:creationId xmlns:p14="http://schemas.microsoft.com/office/powerpoint/2010/main" val="40211009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BOP 140 : 1</a:t>
            </a:r>
            <a:r>
              <a:rPr lang="fr-FR" baseline="30000" dirty="0"/>
              <a:t>er</a:t>
            </a:r>
            <a:r>
              <a:rPr lang="fr-FR" dirty="0"/>
              <a:t> </a:t>
            </a:r>
            <a:r>
              <a:rPr lang="fr-FR" dirty="0" smtClean="0"/>
              <a:t>degré</a:t>
            </a:r>
            <a:br>
              <a:rPr lang="fr-FR" dirty="0" smtClean="0"/>
            </a:br>
            <a:r>
              <a:rPr lang="fr-FR" dirty="0" smtClean="0"/>
              <a:t>La rémunération</a:t>
            </a:r>
            <a:endParaRPr lang="fr-FR" dirty="0"/>
          </a:p>
        </p:txBody>
      </p:sp>
      <p:graphicFrame>
        <p:nvGraphicFramePr>
          <p:cNvPr id="4" name="Graphique 3"/>
          <p:cNvGraphicFramePr>
            <a:graphicFrameLocks/>
          </p:cNvGraphicFramePr>
          <p:nvPr>
            <p:extLst>
              <p:ext uri="{D42A27DB-BD31-4B8C-83A1-F6EECF244321}">
                <p14:modId xmlns:p14="http://schemas.microsoft.com/office/powerpoint/2010/main" val="2444350972"/>
              </p:ext>
            </p:extLst>
          </p:nvPr>
        </p:nvGraphicFramePr>
        <p:xfrm>
          <a:off x="390000" y="2598465"/>
          <a:ext cx="4268467" cy="2553425"/>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p:cNvSpPr txBox="1"/>
          <p:nvPr/>
        </p:nvSpPr>
        <p:spPr>
          <a:xfrm>
            <a:off x="776536" y="1750102"/>
            <a:ext cx="2967167" cy="317459"/>
          </a:xfrm>
          <a:prstGeom prst="rect">
            <a:avLst/>
          </a:prstGeom>
          <a:noFill/>
        </p:spPr>
        <p:txBody>
          <a:bodyPr wrap="square" rtlCol="0">
            <a:spAutoFit/>
          </a:bodyPr>
          <a:lstStyle/>
          <a:p>
            <a:r>
              <a:rPr lang="fr-FR" sz="1463" b="1" dirty="0">
                <a:solidFill>
                  <a:schemeClr val="bg2"/>
                </a:solidFill>
              </a:rPr>
              <a:t>Masse salariale : </a:t>
            </a:r>
            <a:r>
              <a:rPr lang="fr-FR" sz="1463" b="1" dirty="0" smtClean="0">
                <a:solidFill>
                  <a:schemeClr val="bg2"/>
                </a:solidFill>
              </a:rPr>
              <a:t>906 541 724 € </a:t>
            </a:r>
            <a:endParaRPr lang="fr-FR" sz="1463" b="1" dirty="0">
              <a:solidFill>
                <a:schemeClr val="bg2"/>
              </a:solidFill>
            </a:endParaRPr>
          </a:p>
        </p:txBody>
      </p:sp>
      <p:sp>
        <p:nvSpPr>
          <p:cNvPr id="7" name="ZoneTexte 6"/>
          <p:cNvSpPr txBox="1"/>
          <p:nvPr/>
        </p:nvSpPr>
        <p:spPr>
          <a:xfrm>
            <a:off x="5025008" y="1758868"/>
            <a:ext cx="2510117" cy="767711"/>
          </a:xfrm>
          <a:prstGeom prst="rect">
            <a:avLst/>
          </a:prstGeom>
          <a:noFill/>
        </p:spPr>
        <p:txBody>
          <a:bodyPr wrap="square" rtlCol="0">
            <a:spAutoFit/>
          </a:bodyPr>
          <a:lstStyle/>
          <a:p>
            <a:r>
              <a:rPr lang="fr-FR" sz="1463" b="1" dirty="0">
                <a:solidFill>
                  <a:schemeClr val="bg2"/>
                </a:solidFill>
              </a:rPr>
              <a:t>Evolution de la masse salariale et des </a:t>
            </a:r>
            <a:r>
              <a:rPr lang="fr-FR" sz="1463" b="1" dirty="0" smtClean="0">
                <a:solidFill>
                  <a:schemeClr val="bg2"/>
                </a:solidFill>
              </a:rPr>
              <a:t>moyens d’enseignement</a:t>
            </a:r>
            <a:endParaRPr lang="fr-FR" sz="1463" b="1" dirty="0">
              <a:solidFill>
                <a:schemeClr val="bg2"/>
              </a:solidFill>
            </a:endParaRPr>
          </a:p>
        </p:txBody>
      </p:sp>
      <p:sp>
        <p:nvSpPr>
          <p:cNvPr id="3" name="Espace réservé du pied de page 2"/>
          <p:cNvSpPr>
            <a:spLocks noGrp="1"/>
          </p:cNvSpPr>
          <p:nvPr>
            <p:ph type="ftr" sz="quarter" idx="11"/>
          </p:nvPr>
        </p:nvSpPr>
        <p:spPr/>
        <p:txBody>
          <a:bodyPr/>
          <a:lstStyle/>
          <a:p>
            <a:pPr>
              <a:defRPr/>
            </a:pPr>
            <a:r>
              <a:rPr lang="it-IT" smtClean="0"/>
              <a:t>CSA vendredi 18 octobre 2024</a:t>
            </a:r>
            <a:endParaRPr lang="fr-FR"/>
          </a:p>
        </p:txBody>
      </p:sp>
      <p:graphicFrame>
        <p:nvGraphicFramePr>
          <p:cNvPr id="14" name="Graphique 13"/>
          <p:cNvGraphicFramePr>
            <a:graphicFrameLocks/>
          </p:cNvGraphicFramePr>
          <p:nvPr>
            <p:extLst>
              <p:ext uri="{D42A27DB-BD31-4B8C-83A1-F6EECF244321}">
                <p14:modId xmlns:p14="http://schemas.microsoft.com/office/powerpoint/2010/main" val="2398358247"/>
              </p:ext>
            </p:extLst>
          </p:nvPr>
        </p:nvGraphicFramePr>
        <p:xfrm>
          <a:off x="4765689" y="2983020"/>
          <a:ext cx="4208893" cy="17843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aphique 11"/>
          <p:cNvGraphicFramePr>
            <a:graphicFrameLocks/>
          </p:cNvGraphicFramePr>
          <p:nvPr>
            <p:extLst>
              <p:ext uri="{D42A27DB-BD31-4B8C-83A1-F6EECF244321}">
                <p14:modId xmlns:p14="http://schemas.microsoft.com/office/powerpoint/2010/main" val="926592464"/>
              </p:ext>
            </p:extLst>
          </p:nvPr>
        </p:nvGraphicFramePr>
        <p:xfrm>
          <a:off x="41383" y="2505635"/>
          <a:ext cx="4724306" cy="30076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aphique 8"/>
          <p:cNvGraphicFramePr>
            <a:graphicFrameLocks/>
          </p:cNvGraphicFramePr>
          <p:nvPr>
            <p:extLst>
              <p:ext uri="{D42A27DB-BD31-4B8C-83A1-F6EECF244321}">
                <p14:modId xmlns:p14="http://schemas.microsoft.com/office/powerpoint/2010/main" val="4012000956"/>
              </p:ext>
            </p:extLst>
          </p:nvPr>
        </p:nvGraphicFramePr>
        <p:xfrm>
          <a:off x="144488" y="2067561"/>
          <a:ext cx="4896544" cy="3793357"/>
        </p:xfrm>
        <a:graphic>
          <a:graphicData uri="http://schemas.openxmlformats.org/drawingml/2006/chart">
            <c:chart xmlns:c="http://schemas.openxmlformats.org/drawingml/2006/chart" xmlns:r="http://schemas.openxmlformats.org/officeDocument/2006/relationships" r:id="rId5"/>
          </a:graphicData>
        </a:graphic>
      </p:graphicFrame>
      <p:sp>
        <p:nvSpPr>
          <p:cNvPr id="10" name="Bulle ronde 9"/>
          <p:cNvSpPr/>
          <p:nvPr/>
        </p:nvSpPr>
        <p:spPr>
          <a:xfrm>
            <a:off x="7033497" y="1302427"/>
            <a:ext cx="2891670" cy="864096"/>
          </a:xfrm>
          <a:prstGeom prst="wedgeEllipseCallout">
            <a:avLst>
              <a:gd name="adj1" fmla="val -25926"/>
              <a:gd name="adj2" fmla="val 13919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800" dirty="0"/>
              <a:t>Entre 2023 et 2024, </a:t>
            </a:r>
          </a:p>
          <a:p>
            <a:pPr algn="ctr"/>
            <a:r>
              <a:rPr lang="fr-FR" sz="800" dirty="0" smtClean="0"/>
              <a:t>l’indemnitaire </a:t>
            </a:r>
            <a:r>
              <a:rPr lang="fr-FR" sz="800" dirty="0"/>
              <a:t>a augmenté de </a:t>
            </a:r>
            <a:r>
              <a:rPr lang="fr-FR" sz="800" dirty="0" smtClean="0"/>
              <a:t>37%</a:t>
            </a:r>
            <a:endParaRPr lang="fr-FR" sz="800" dirty="0"/>
          </a:p>
          <a:p>
            <a:pPr algn="ctr"/>
            <a:r>
              <a:rPr lang="fr-FR" sz="800" dirty="0" smtClean="0"/>
              <a:t>le </a:t>
            </a:r>
            <a:r>
              <a:rPr lang="fr-FR" sz="800" dirty="0"/>
              <a:t>volume d’HSE a augmenté de </a:t>
            </a:r>
            <a:r>
              <a:rPr lang="fr-FR" sz="800" dirty="0" smtClean="0"/>
              <a:t>6%</a:t>
            </a:r>
            <a:endParaRPr lang="fr-FR" sz="800" dirty="0"/>
          </a:p>
        </p:txBody>
      </p:sp>
    </p:spTree>
    <p:extLst>
      <p:ext uri="{BB962C8B-B14F-4D97-AF65-F5344CB8AC3E}">
        <p14:creationId xmlns:p14="http://schemas.microsoft.com/office/powerpoint/2010/main" val="635228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BOP 140 : 1</a:t>
            </a:r>
            <a:r>
              <a:rPr lang="fr-FR" baseline="30000" dirty="0"/>
              <a:t>er</a:t>
            </a:r>
            <a:r>
              <a:rPr lang="fr-FR" dirty="0"/>
              <a:t> degré</a:t>
            </a:r>
            <a:br>
              <a:rPr lang="fr-FR" dirty="0"/>
            </a:br>
            <a:r>
              <a:rPr lang="fr-FR" dirty="0" smtClean="0"/>
              <a:t>Les dépenses</a:t>
            </a:r>
            <a:endParaRPr lang="fr-FR" dirty="0"/>
          </a:p>
        </p:txBody>
      </p:sp>
      <p:sp>
        <p:nvSpPr>
          <p:cNvPr id="5" name="ZoneTexte 4"/>
          <p:cNvSpPr txBox="1"/>
          <p:nvPr/>
        </p:nvSpPr>
        <p:spPr>
          <a:xfrm>
            <a:off x="356791" y="1751395"/>
            <a:ext cx="4630093" cy="317459"/>
          </a:xfrm>
          <a:prstGeom prst="rect">
            <a:avLst/>
          </a:prstGeom>
          <a:noFill/>
        </p:spPr>
        <p:txBody>
          <a:bodyPr wrap="square" rtlCol="0">
            <a:spAutoFit/>
          </a:bodyPr>
          <a:lstStyle/>
          <a:p>
            <a:pPr algn="ctr"/>
            <a:r>
              <a:rPr lang="fr-FR" sz="1463" b="1" dirty="0">
                <a:solidFill>
                  <a:schemeClr val="bg2"/>
                </a:solidFill>
              </a:rPr>
              <a:t>Evolution des </a:t>
            </a:r>
            <a:r>
              <a:rPr lang="fr-FR" sz="1463" b="1" dirty="0" smtClean="0">
                <a:solidFill>
                  <a:schemeClr val="bg2"/>
                </a:solidFill>
              </a:rPr>
              <a:t>budgets (2017 – 2024)</a:t>
            </a:r>
            <a:endParaRPr lang="fr-FR" sz="1463" b="1" dirty="0">
              <a:solidFill>
                <a:schemeClr val="bg2"/>
              </a:solidFill>
            </a:endParaRPr>
          </a:p>
        </p:txBody>
      </p:sp>
      <p:sp>
        <p:nvSpPr>
          <p:cNvPr id="7" name="ZoneTexte 6"/>
          <p:cNvSpPr txBox="1"/>
          <p:nvPr/>
        </p:nvSpPr>
        <p:spPr>
          <a:xfrm>
            <a:off x="5542979" y="1751395"/>
            <a:ext cx="3247737" cy="317459"/>
          </a:xfrm>
          <a:prstGeom prst="rect">
            <a:avLst/>
          </a:prstGeom>
          <a:noFill/>
        </p:spPr>
        <p:txBody>
          <a:bodyPr wrap="square" rtlCol="0">
            <a:spAutoFit/>
          </a:bodyPr>
          <a:lstStyle/>
          <a:p>
            <a:pPr algn="ctr"/>
            <a:r>
              <a:rPr lang="fr-FR" sz="1463" b="1" dirty="0" smtClean="0">
                <a:solidFill>
                  <a:schemeClr val="bg2"/>
                </a:solidFill>
              </a:rPr>
              <a:t>Budgets délégués </a:t>
            </a:r>
            <a:r>
              <a:rPr lang="fr-FR" sz="1463" b="1" dirty="0">
                <a:solidFill>
                  <a:schemeClr val="bg2"/>
                </a:solidFill>
              </a:rPr>
              <a:t>au 01/10/2024</a:t>
            </a:r>
          </a:p>
        </p:txBody>
      </p:sp>
      <p:graphicFrame>
        <p:nvGraphicFramePr>
          <p:cNvPr id="8" name="Graphique 7"/>
          <p:cNvGraphicFramePr>
            <a:graphicFrameLocks/>
          </p:cNvGraphicFramePr>
          <p:nvPr>
            <p:extLst>
              <p:ext uri="{D42A27DB-BD31-4B8C-83A1-F6EECF244321}">
                <p14:modId xmlns:p14="http://schemas.microsoft.com/office/powerpoint/2010/main" val="431835632"/>
              </p:ext>
            </p:extLst>
          </p:nvPr>
        </p:nvGraphicFramePr>
        <p:xfrm>
          <a:off x="200472" y="2601050"/>
          <a:ext cx="4896543" cy="3276222"/>
        </p:xfrm>
        <a:graphic>
          <a:graphicData uri="http://schemas.openxmlformats.org/drawingml/2006/chart">
            <c:chart xmlns:c="http://schemas.openxmlformats.org/drawingml/2006/chart" xmlns:r="http://schemas.openxmlformats.org/officeDocument/2006/relationships" r:id="rId2"/>
          </a:graphicData>
        </a:graphic>
      </p:graphicFrame>
      <p:sp>
        <p:nvSpPr>
          <p:cNvPr id="9" name="Espace réservé du pied de page 8"/>
          <p:cNvSpPr>
            <a:spLocks noGrp="1"/>
          </p:cNvSpPr>
          <p:nvPr>
            <p:ph type="ftr" sz="quarter" idx="11"/>
          </p:nvPr>
        </p:nvSpPr>
        <p:spPr/>
        <p:txBody>
          <a:bodyPr/>
          <a:lstStyle/>
          <a:p>
            <a:pPr>
              <a:defRPr/>
            </a:pPr>
            <a:r>
              <a:rPr lang="it-IT" smtClean="0"/>
              <a:t>CSA vendredi 18 octobre 2024</a:t>
            </a:r>
            <a:endParaRPr lang="fr-FR"/>
          </a:p>
        </p:txBody>
      </p:sp>
      <p:graphicFrame>
        <p:nvGraphicFramePr>
          <p:cNvPr id="10" name="Tableau 9"/>
          <p:cNvGraphicFramePr>
            <a:graphicFrameLocks noGrp="1"/>
          </p:cNvGraphicFramePr>
          <p:nvPr>
            <p:extLst>
              <p:ext uri="{D42A27DB-BD31-4B8C-83A1-F6EECF244321}">
                <p14:modId xmlns:p14="http://schemas.microsoft.com/office/powerpoint/2010/main" val="2159855632"/>
              </p:ext>
            </p:extLst>
          </p:nvPr>
        </p:nvGraphicFramePr>
        <p:xfrm>
          <a:off x="5340988" y="2629099"/>
          <a:ext cx="3651717" cy="2691646"/>
        </p:xfrm>
        <a:graphic>
          <a:graphicData uri="http://schemas.openxmlformats.org/drawingml/2006/table">
            <a:tbl>
              <a:tblPr>
                <a:tableStyleId>{5C22544A-7EE6-4342-B048-85BDC9FD1C3A}</a:tableStyleId>
              </a:tblPr>
              <a:tblGrid>
                <a:gridCol w="2743146">
                  <a:extLst>
                    <a:ext uri="{9D8B030D-6E8A-4147-A177-3AD203B41FA5}">
                      <a16:colId xmlns:a16="http://schemas.microsoft.com/office/drawing/2014/main" val="2856948330"/>
                    </a:ext>
                  </a:extLst>
                </a:gridCol>
                <a:gridCol w="908571">
                  <a:extLst>
                    <a:ext uri="{9D8B030D-6E8A-4147-A177-3AD203B41FA5}">
                      <a16:colId xmlns:a16="http://schemas.microsoft.com/office/drawing/2014/main" val="889941097"/>
                    </a:ext>
                  </a:extLst>
                </a:gridCol>
              </a:tblGrid>
              <a:tr h="248996">
                <a:tc>
                  <a:txBody>
                    <a:bodyPr/>
                    <a:lstStyle/>
                    <a:p>
                      <a:pPr algn="l" fontAlgn="b"/>
                      <a:r>
                        <a:rPr lang="fr-FR" sz="1100" u="none" strike="noStrike" dirty="0" smtClean="0">
                          <a:effectLst/>
                        </a:rPr>
                        <a:t> Crédits </a:t>
                      </a:r>
                      <a:r>
                        <a:rPr lang="fr-FR" sz="1100" u="none" strike="noStrike" dirty="0">
                          <a:effectLst/>
                        </a:rPr>
                        <a:t>pédagogiques</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fr-FR" sz="1100" b="0" i="0" u="none" strike="noStrike" dirty="0">
                          <a:solidFill>
                            <a:srgbClr val="000000"/>
                          </a:solidFill>
                          <a:effectLst/>
                          <a:latin typeface="Calibri" panose="020F0502020204030204" pitchFamily="34" charset="0"/>
                        </a:rPr>
                        <a:t>21 </a:t>
                      </a:r>
                      <a:r>
                        <a:rPr lang="fr-FR" sz="1100" b="0" i="0" u="none" strike="noStrike" dirty="0" smtClean="0">
                          <a:solidFill>
                            <a:srgbClr val="000000"/>
                          </a:solidFill>
                          <a:effectLst/>
                          <a:latin typeface="Calibri" panose="020F0502020204030204" pitchFamily="34" charset="0"/>
                        </a:rPr>
                        <a:t>180 €</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7462856"/>
                  </a:ext>
                </a:extLst>
              </a:tr>
              <a:tr h="248996">
                <a:tc>
                  <a:txBody>
                    <a:bodyPr/>
                    <a:lstStyle/>
                    <a:p>
                      <a:pPr algn="l" fontAlgn="b"/>
                      <a:r>
                        <a:rPr lang="fr-FR" sz="1100" u="none" strike="noStrike" dirty="0" smtClean="0">
                          <a:effectLst/>
                        </a:rPr>
                        <a:t> Frais </a:t>
                      </a:r>
                      <a:r>
                        <a:rPr lang="fr-FR" sz="1100" u="none" strike="noStrike" dirty="0">
                          <a:effectLst/>
                        </a:rPr>
                        <a:t>de déplacement</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fr-FR" sz="1100" b="0" i="0" u="none" strike="noStrike" dirty="0">
                          <a:solidFill>
                            <a:srgbClr val="000000"/>
                          </a:solidFill>
                          <a:effectLst/>
                          <a:latin typeface="Calibri" panose="020F0502020204030204" pitchFamily="34" charset="0"/>
                        </a:rPr>
                        <a:t>600 </a:t>
                      </a:r>
                      <a:r>
                        <a:rPr lang="fr-FR" sz="1100" b="0" i="0" u="none" strike="noStrike" dirty="0" smtClean="0">
                          <a:solidFill>
                            <a:srgbClr val="000000"/>
                          </a:solidFill>
                          <a:effectLst/>
                          <a:latin typeface="Calibri" panose="020F0502020204030204" pitchFamily="34" charset="0"/>
                        </a:rPr>
                        <a:t>000 €</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135821"/>
                  </a:ext>
                </a:extLst>
              </a:tr>
              <a:tr h="248996">
                <a:tc>
                  <a:txBody>
                    <a:bodyPr/>
                    <a:lstStyle/>
                    <a:p>
                      <a:pPr algn="l" fontAlgn="b"/>
                      <a:r>
                        <a:rPr lang="fr-FR" sz="1100" u="none" strike="noStrike" dirty="0" smtClean="0">
                          <a:effectLst/>
                        </a:rPr>
                        <a:t> Frais </a:t>
                      </a:r>
                      <a:r>
                        <a:rPr lang="fr-FR" sz="1100" u="none" strike="noStrike" dirty="0">
                          <a:effectLst/>
                        </a:rPr>
                        <a:t>de formation</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fr-FR" sz="1100" b="0" i="0" u="none" strike="noStrike" dirty="0">
                          <a:solidFill>
                            <a:srgbClr val="000000"/>
                          </a:solidFill>
                          <a:effectLst/>
                          <a:latin typeface="Calibri" panose="020F0502020204030204" pitchFamily="34" charset="0"/>
                        </a:rPr>
                        <a:t>509 </a:t>
                      </a:r>
                      <a:r>
                        <a:rPr lang="fr-FR" sz="1100" b="0" i="0" u="none" strike="noStrike" dirty="0" smtClean="0">
                          <a:solidFill>
                            <a:srgbClr val="000000"/>
                          </a:solidFill>
                          <a:effectLst/>
                          <a:latin typeface="Calibri" panose="020F0502020204030204" pitchFamily="34" charset="0"/>
                        </a:rPr>
                        <a:t>244 €</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9168658"/>
                  </a:ext>
                </a:extLst>
              </a:tr>
              <a:tr h="248996">
                <a:tc>
                  <a:txBody>
                    <a:bodyPr/>
                    <a:lstStyle/>
                    <a:p>
                      <a:pPr algn="l" fontAlgn="b"/>
                      <a:r>
                        <a:rPr lang="fr-FR" sz="1100" u="none" strike="noStrike" dirty="0" smtClean="0">
                          <a:effectLst/>
                        </a:rPr>
                        <a:t> Gratification </a:t>
                      </a:r>
                      <a:r>
                        <a:rPr lang="fr-FR" sz="1100" u="none" strike="noStrike" dirty="0">
                          <a:effectLst/>
                        </a:rPr>
                        <a:t>MEEF</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fr-FR" sz="1100" b="0" i="0" u="none" strike="noStrike" dirty="0">
                          <a:solidFill>
                            <a:srgbClr val="000000"/>
                          </a:solidFill>
                          <a:effectLst/>
                          <a:latin typeface="Calibri" panose="020F0502020204030204" pitchFamily="34" charset="0"/>
                        </a:rPr>
                        <a:t>178 </a:t>
                      </a:r>
                      <a:r>
                        <a:rPr lang="fr-FR" sz="1100" b="0" i="0" u="none" strike="noStrike" dirty="0" smtClean="0">
                          <a:solidFill>
                            <a:srgbClr val="000000"/>
                          </a:solidFill>
                          <a:effectLst/>
                          <a:latin typeface="Calibri" panose="020F0502020204030204" pitchFamily="34" charset="0"/>
                        </a:rPr>
                        <a:t>722 €</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4153708"/>
                  </a:ext>
                </a:extLst>
              </a:tr>
              <a:tr h="450682">
                <a:tc>
                  <a:txBody>
                    <a:bodyPr/>
                    <a:lstStyle/>
                    <a:p>
                      <a:pPr algn="l" fontAlgn="b"/>
                      <a:r>
                        <a:rPr lang="fr-FR" sz="1100" u="none" strike="noStrike" dirty="0" smtClean="0">
                          <a:effectLst/>
                        </a:rPr>
                        <a:t> Service </a:t>
                      </a:r>
                      <a:r>
                        <a:rPr lang="fr-FR" sz="1100" u="none" strike="noStrike" dirty="0">
                          <a:effectLst/>
                        </a:rPr>
                        <a:t>minimum d'accueil </a:t>
                      </a:r>
                      <a:endParaRPr lang="fr-FR" sz="1100" u="none" strike="noStrike" dirty="0" smtClean="0">
                        <a:effectLst/>
                      </a:endParaRPr>
                    </a:p>
                    <a:p>
                      <a:pPr algn="l" fontAlgn="b"/>
                      <a:r>
                        <a:rPr lang="fr-FR" sz="1100" u="none" strike="noStrike" dirty="0" smtClean="0">
                          <a:effectLst/>
                        </a:rPr>
                        <a:t> (</a:t>
                      </a:r>
                      <a:r>
                        <a:rPr lang="fr-FR" sz="1100" u="none" strike="noStrike" dirty="0">
                          <a:effectLst/>
                        </a:rPr>
                        <a:t>fongibilité avec le T2)</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fr-FR" sz="1100" b="0" i="0" u="none" strike="noStrike" dirty="0">
                          <a:solidFill>
                            <a:srgbClr val="000000"/>
                          </a:solidFill>
                          <a:effectLst/>
                          <a:latin typeface="Calibri" panose="020F0502020204030204" pitchFamily="34" charset="0"/>
                        </a:rPr>
                        <a:t>115 </a:t>
                      </a:r>
                      <a:r>
                        <a:rPr lang="fr-FR" sz="1100" b="0" i="0" u="none" strike="noStrike" dirty="0" smtClean="0">
                          <a:solidFill>
                            <a:srgbClr val="000000"/>
                          </a:solidFill>
                          <a:effectLst/>
                          <a:latin typeface="Calibri" panose="020F0502020204030204" pitchFamily="34" charset="0"/>
                        </a:rPr>
                        <a:t>938 €</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1285965"/>
                  </a:ext>
                </a:extLst>
              </a:tr>
              <a:tr h="248996">
                <a:tc>
                  <a:txBody>
                    <a:bodyPr/>
                    <a:lstStyle/>
                    <a:p>
                      <a:pPr algn="l" fontAlgn="b"/>
                      <a:r>
                        <a:rPr lang="fr-FR" sz="1100" b="1" u="none" strike="noStrike" dirty="0" smtClean="0">
                          <a:effectLst/>
                        </a:rPr>
                        <a:t>Sous-total</a:t>
                      </a:r>
                      <a:endParaRPr lang="fr-FR" sz="1100" b="1" i="0" u="none" strike="noStrike" dirty="0">
                        <a:solidFill>
                          <a:srgbClr val="000000"/>
                        </a:solidFill>
                        <a:effectLst/>
                        <a:latin typeface="Calibri" panose="020F050202020403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fr-FR" sz="1100" b="1" i="0" u="none" strike="noStrike" dirty="0">
                          <a:solidFill>
                            <a:srgbClr val="000000"/>
                          </a:solidFill>
                          <a:effectLst/>
                          <a:latin typeface="Calibri" panose="020F0502020204030204" pitchFamily="34" charset="0"/>
                        </a:rPr>
                        <a:t>1 425 </a:t>
                      </a:r>
                      <a:r>
                        <a:rPr lang="fr-FR" sz="1100" b="1" i="0" u="none" strike="noStrike" dirty="0" smtClean="0">
                          <a:solidFill>
                            <a:srgbClr val="000000"/>
                          </a:solidFill>
                          <a:effectLst/>
                          <a:latin typeface="Calibri" panose="020F0502020204030204" pitchFamily="34" charset="0"/>
                        </a:rPr>
                        <a:t>084 €</a:t>
                      </a:r>
                      <a:endParaRPr lang="fr-F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175740"/>
                  </a:ext>
                </a:extLst>
              </a:tr>
              <a:tr h="248996">
                <a:tc>
                  <a:txBody>
                    <a:bodyPr/>
                    <a:lstStyle/>
                    <a:p>
                      <a:pPr algn="l" fontAlgn="b"/>
                      <a:r>
                        <a:rPr lang="fr-FR" sz="1100" b="0" i="0" u="none" strike="noStrike" dirty="0" smtClean="0">
                          <a:solidFill>
                            <a:schemeClr val="dk1"/>
                          </a:solidFill>
                          <a:effectLst/>
                          <a:latin typeface="+mn-lt"/>
                        </a:rPr>
                        <a:t> CNR-FIP</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fr-FR" sz="1100" b="0" i="0" u="none" strike="noStrike" dirty="0">
                          <a:solidFill>
                            <a:srgbClr val="000000"/>
                          </a:solidFill>
                          <a:effectLst/>
                          <a:latin typeface="Calibri" panose="020F0502020204030204" pitchFamily="34" charset="0"/>
                        </a:rPr>
                        <a:t>410 </a:t>
                      </a:r>
                      <a:r>
                        <a:rPr lang="fr-FR" sz="1100" b="0" i="0" u="none" strike="noStrike" dirty="0" smtClean="0">
                          <a:solidFill>
                            <a:srgbClr val="000000"/>
                          </a:solidFill>
                          <a:effectLst/>
                          <a:latin typeface="Calibri" panose="020F0502020204030204" pitchFamily="34" charset="0"/>
                        </a:rPr>
                        <a:t>828 €</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4473224"/>
                  </a:ext>
                </a:extLst>
              </a:tr>
              <a:tr h="248996">
                <a:tc>
                  <a:txBody>
                    <a:bodyPr/>
                    <a:lstStyle/>
                    <a:p>
                      <a:pPr algn="l" fontAlgn="b"/>
                      <a:r>
                        <a:rPr lang="fr-FR" sz="1100" b="0" i="0" u="none" strike="noStrike" dirty="0" smtClean="0">
                          <a:solidFill>
                            <a:schemeClr val="dk1"/>
                          </a:solidFill>
                          <a:effectLst/>
                          <a:latin typeface="+mn-lt"/>
                        </a:rPr>
                        <a:t> TNE</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fr-FR" sz="1100" b="0" i="0" u="none" strike="noStrike" dirty="0">
                          <a:solidFill>
                            <a:srgbClr val="000000"/>
                          </a:solidFill>
                          <a:effectLst/>
                          <a:latin typeface="Calibri" panose="020F0502020204030204" pitchFamily="34" charset="0"/>
                        </a:rPr>
                        <a:t>239 </a:t>
                      </a:r>
                      <a:r>
                        <a:rPr lang="fr-FR" sz="1100" b="0" i="0" u="none" strike="noStrike" dirty="0" smtClean="0">
                          <a:solidFill>
                            <a:srgbClr val="000000"/>
                          </a:solidFill>
                          <a:effectLst/>
                          <a:latin typeface="Calibri" panose="020F0502020204030204" pitchFamily="34" charset="0"/>
                        </a:rPr>
                        <a:t>564 €</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7517478"/>
                  </a:ext>
                </a:extLst>
              </a:tr>
              <a:tr h="248996">
                <a:tc>
                  <a:txBody>
                    <a:bodyPr/>
                    <a:lstStyle/>
                    <a:p>
                      <a:pPr algn="l" fontAlgn="b"/>
                      <a:r>
                        <a:rPr lang="fr-FR" sz="1100" u="none" strike="noStrike" dirty="0" smtClean="0">
                          <a:effectLst/>
                        </a:rPr>
                        <a:t> TER</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fr-FR" sz="1100" b="0" i="0" u="none" strike="noStrike" dirty="0">
                          <a:solidFill>
                            <a:srgbClr val="000000"/>
                          </a:solidFill>
                          <a:effectLst/>
                          <a:latin typeface="Calibri" panose="020F0502020204030204" pitchFamily="34" charset="0"/>
                        </a:rPr>
                        <a:t>162 </a:t>
                      </a:r>
                      <a:r>
                        <a:rPr lang="fr-FR" sz="1100" b="0" i="0" u="none" strike="noStrike" dirty="0" smtClean="0">
                          <a:solidFill>
                            <a:srgbClr val="000000"/>
                          </a:solidFill>
                          <a:effectLst/>
                          <a:latin typeface="Calibri" panose="020F0502020204030204" pitchFamily="34" charset="0"/>
                        </a:rPr>
                        <a:t>350 €</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0426249"/>
                  </a:ext>
                </a:extLst>
              </a:tr>
              <a:tr h="248996">
                <a:tc>
                  <a:txBody>
                    <a:bodyPr/>
                    <a:lstStyle/>
                    <a:p>
                      <a:pPr algn="l" fontAlgn="b"/>
                      <a:r>
                        <a:rPr lang="fr-FR" sz="1100" b="1" i="0" u="none" strike="noStrike" dirty="0" smtClean="0">
                          <a:solidFill>
                            <a:srgbClr val="000000"/>
                          </a:solidFill>
                          <a:effectLst/>
                          <a:latin typeface="Calibri" panose="020F0502020204030204" pitchFamily="34" charset="0"/>
                        </a:rPr>
                        <a:t>TOTAL</a:t>
                      </a:r>
                      <a:endParaRPr lang="fr-FR" sz="1100" b="1" i="0" u="none" strike="noStrike" dirty="0">
                        <a:solidFill>
                          <a:srgbClr val="000000"/>
                        </a:solidFill>
                        <a:effectLst/>
                        <a:latin typeface="Calibri" panose="020F050202020403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fr-FR" sz="1100" b="1" i="0" u="none" strike="noStrike" dirty="0">
                          <a:solidFill>
                            <a:srgbClr val="000000"/>
                          </a:solidFill>
                          <a:effectLst/>
                          <a:latin typeface="Calibri" panose="020F0502020204030204" pitchFamily="34" charset="0"/>
                        </a:rPr>
                        <a:t>2 237 </a:t>
                      </a:r>
                      <a:r>
                        <a:rPr lang="fr-FR" sz="1100" b="1" i="0" u="none" strike="noStrike" dirty="0" smtClean="0">
                          <a:solidFill>
                            <a:srgbClr val="000000"/>
                          </a:solidFill>
                          <a:effectLst/>
                          <a:latin typeface="Calibri" panose="020F0502020204030204" pitchFamily="34" charset="0"/>
                        </a:rPr>
                        <a:t>826 €</a:t>
                      </a:r>
                      <a:endParaRPr lang="fr-F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6099228"/>
                  </a:ext>
                </a:extLst>
              </a:tr>
            </a:tbl>
          </a:graphicData>
        </a:graphic>
      </p:graphicFrame>
    </p:spTree>
    <p:extLst>
      <p:ext uri="{BB962C8B-B14F-4D97-AF65-F5344CB8AC3E}">
        <p14:creationId xmlns:p14="http://schemas.microsoft.com/office/powerpoint/2010/main" val="36594578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BOP 141: 2</a:t>
            </a:r>
            <a:r>
              <a:rPr lang="fr-FR" baseline="30000" dirty="0" smtClean="0"/>
              <a:t>nd</a:t>
            </a:r>
            <a:r>
              <a:rPr lang="fr-FR" dirty="0" smtClean="0"/>
              <a:t> degré</a:t>
            </a:r>
            <a:br>
              <a:rPr lang="fr-FR" dirty="0" smtClean="0"/>
            </a:br>
            <a:r>
              <a:rPr lang="fr-FR" dirty="0" smtClean="0"/>
              <a:t>Les moyens d’enseignement</a:t>
            </a:r>
            <a:endParaRPr lang="fr-FR" dirty="0"/>
          </a:p>
        </p:txBody>
      </p:sp>
      <p:sp>
        <p:nvSpPr>
          <p:cNvPr id="6" name="ZoneTexte 5"/>
          <p:cNvSpPr txBox="1"/>
          <p:nvPr/>
        </p:nvSpPr>
        <p:spPr>
          <a:xfrm>
            <a:off x="238547" y="2020599"/>
            <a:ext cx="2925288" cy="767711"/>
          </a:xfrm>
          <a:prstGeom prst="rect">
            <a:avLst/>
          </a:prstGeom>
          <a:noFill/>
        </p:spPr>
        <p:txBody>
          <a:bodyPr wrap="square" rtlCol="0">
            <a:spAutoFit/>
          </a:bodyPr>
          <a:lstStyle/>
          <a:p>
            <a:pPr algn="ctr"/>
            <a:r>
              <a:rPr lang="fr-FR" sz="1463" b="1" dirty="0">
                <a:solidFill>
                  <a:schemeClr val="bg2"/>
                </a:solidFill>
              </a:rPr>
              <a:t>Evolution des effectifs </a:t>
            </a:r>
            <a:endParaRPr lang="fr-FR" sz="1463" b="1" dirty="0" smtClean="0">
              <a:solidFill>
                <a:schemeClr val="bg2"/>
              </a:solidFill>
            </a:endParaRPr>
          </a:p>
          <a:p>
            <a:pPr algn="ctr"/>
            <a:r>
              <a:rPr lang="fr-FR" sz="1463" b="1" dirty="0" smtClean="0">
                <a:solidFill>
                  <a:schemeClr val="bg2"/>
                </a:solidFill>
              </a:rPr>
              <a:t>et </a:t>
            </a:r>
            <a:r>
              <a:rPr lang="fr-FR" sz="1463" b="1" dirty="0">
                <a:solidFill>
                  <a:schemeClr val="bg2"/>
                </a:solidFill>
              </a:rPr>
              <a:t>des </a:t>
            </a:r>
            <a:r>
              <a:rPr lang="fr-FR" sz="1463" b="1" dirty="0" smtClean="0">
                <a:solidFill>
                  <a:schemeClr val="bg2"/>
                </a:solidFill>
              </a:rPr>
              <a:t>moyens d’enseignement</a:t>
            </a:r>
            <a:endParaRPr lang="fr-FR" sz="1463" b="1" dirty="0">
              <a:solidFill>
                <a:schemeClr val="bg2"/>
              </a:solidFill>
            </a:endParaRPr>
          </a:p>
        </p:txBody>
      </p:sp>
      <p:sp>
        <p:nvSpPr>
          <p:cNvPr id="12" name="Bulle ronde 11"/>
          <p:cNvSpPr/>
          <p:nvPr/>
        </p:nvSpPr>
        <p:spPr>
          <a:xfrm>
            <a:off x="6681192" y="233609"/>
            <a:ext cx="2487139" cy="678655"/>
          </a:xfrm>
          <a:prstGeom prst="wedgeEllipseCallout">
            <a:avLst>
              <a:gd name="adj1" fmla="val -30006"/>
              <a:gd name="adj2" fmla="val 25304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813" dirty="0">
                <a:solidFill>
                  <a:schemeClr val="tx1"/>
                </a:solidFill>
              </a:rPr>
              <a:t>Depuis 2017, l’académie a perdu </a:t>
            </a:r>
            <a:r>
              <a:rPr lang="fr-FR" sz="813" dirty="0" smtClean="0">
                <a:solidFill>
                  <a:schemeClr val="tx1"/>
                </a:solidFill>
              </a:rPr>
              <a:t>6 388 </a:t>
            </a:r>
            <a:r>
              <a:rPr lang="fr-FR" sz="813" dirty="0">
                <a:solidFill>
                  <a:schemeClr val="tx1"/>
                </a:solidFill>
              </a:rPr>
              <a:t>élèves</a:t>
            </a:r>
          </a:p>
          <a:p>
            <a:pPr algn="ctr"/>
            <a:r>
              <a:rPr lang="fr-FR" sz="813" b="1" dirty="0">
                <a:solidFill>
                  <a:schemeClr val="tx1"/>
                </a:solidFill>
              </a:rPr>
              <a:t>Soit – </a:t>
            </a:r>
            <a:r>
              <a:rPr lang="fr-FR" sz="813" b="1" dirty="0" smtClean="0">
                <a:solidFill>
                  <a:schemeClr val="tx1"/>
                </a:solidFill>
              </a:rPr>
              <a:t>3,8% </a:t>
            </a:r>
            <a:r>
              <a:rPr lang="fr-FR" sz="813" b="1" dirty="0">
                <a:solidFill>
                  <a:schemeClr val="tx1"/>
                </a:solidFill>
              </a:rPr>
              <a:t>des effectifs</a:t>
            </a:r>
          </a:p>
        </p:txBody>
      </p:sp>
      <p:sp>
        <p:nvSpPr>
          <p:cNvPr id="3" name="Espace réservé du pied de page 2"/>
          <p:cNvSpPr>
            <a:spLocks noGrp="1"/>
          </p:cNvSpPr>
          <p:nvPr>
            <p:ph type="ftr" sz="quarter" idx="11"/>
          </p:nvPr>
        </p:nvSpPr>
        <p:spPr/>
        <p:txBody>
          <a:bodyPr/>
          <a:lstStyle/>
          <a:p>
            <a:pPr>
              <a:defRPr/>
            </a:pPr>
            <a:r>
              <a:rPr lang="it-IT" smtClean="0"/>
              <a:t>CSA vendredi 18 octobre 2024</a:t>
            </a:r>
            <a:endParaRPr lang="fr-FR"/>
          </a:p>
        </p:txBody>
      </p:sp>
      <p:sp>
        <p:nvSpPr>
          <p:cNvPr id="5" name="Rectangle 4"/>
          <p:cNvSpPr/>
          <p:nvPr/>
        </p:nvSpPr>
        <p:spPr>
          <a:xfrm>
            <a:off x="238547" y="4810235"/>
            <a:ext cx="2272870" cy="766364"/>
          </a:xfrm>
          <a:prstGeom prst="rect">
            <a:avLst/>
          </a:prstGeom>
        </p:spPr>
        <p:txBody>
          <a:bodyPr wrap="square">
            <a:spAutoFit/>
          </a:bodyPr>
          <a:lstStyle/>
          <a:p>
            <a:pPr algn="ctr"/>
            <a:r>
              <a:rPr lang="fr-FR" sz="1460" b="1" dirty="0">
                <a:solidFill>
                  <a:schemeClr val="bg2"/>
                </a:solidFill>
              </a:rPr>
              <a:t>Evolution du taux </a:t>
            </a:r>
            <a:r>
              <a:rPr lang="fr-FR" sz="1460" b="1" dirty="0" smtClean="0">
                <a:solidFill>
                  <a:schemeClr val="bg2"/>
                </a:solidFill>
              </a:rPr>
              <a:t>d’encadrement </a:t>
            </a:r>
          </a:p>
          <a:p>
            <a:pPr algn="ctr"/>
            <a:r>
              <a:rPr lang="fr-FR" sz="1460" b="1" dirty="0" smtClean="0">
                <a:solidFill>
                  <a:schemeClr val="bg2"/>
                </a:solidFill>
              </a:rPr>
              <a:t>(H/E) </a:t>
            </a:r>
            <a:endParaRPr lang="fr-FR" sz="1460" dirty="0">
              <a:solidFill>
                <a:schemeClr val="bg2"/>
              </a:solidFill>
            </a:endParaRPr>
          </a:p>
        </p:txBody>
      </p:sp>
      <p:graphicFrame>
        <p:nvGraphicFramePr>
          <p:cNvPr id="9" name="Tableau 8"/>
          <p:cNvGraphicFramePr>
            <a:graphicFrameLocks noGrp="1"/>
          </p:cNvGraphicFramePr>
          <p:nvPr>
            <p:extLst>
              <p:ext uri="{D42A27DB-BD31-4B8C-83A1-F6EECF244321}">
                <p14:modId xmlns:p14="http://schemas.microsoft.com/office/powerpoint/2010/main" val="807426154"/>
              </p:ext>
            </p:extLst>
          </p:nvPr>
        </p:nvGraphicFramePr>
        <p:xfrm>
          <a:off x="3163835" y="3962207"/>
          <a:ext cx="4224882" cy="2355556"/>
        </p:xfrm>
        <a:graphic>
          <a:graphicData uri="http://schemas.openxmlformats.org/drawingml/2006/table">
            <a:tbl>
              <a:tblPr>
                <a:tableStyleId>{5C22544A-7EE6-4342-B048-85BDC9FD1C3A}</a:tableStyleId>
              </a:tblPr>
              <a:tblGrid>
                <a:gridCol w="1410676">
                  <a:extLst>
                    <a:ext uri="{9D8B030D-6E8A-4147-A177-3AD203B41FA5}">
                      <a16:colId xmlns:a16="http://schemas.microsoft.com/office/drawing/2014/main" val="20000"/>
                    </a:ext>
                  </a:extLst>
                </a:gridCol>
                <a:gridCol w="911061">
                  <a:extLst>
                    <a:ext uri="{9D8B030D-6E8A-4147-A177-3AD203B41FA5}">
                      <a16:colId xmlns:a16="http://schemas.microsoft.com/office/drawing/2014/main" val="20001"/>
                    </a:ext>
                  </a:extLst>
                </a:gridCol>
                <a:gridCol w="793505">
                  <a:extLst>
                    <a:ext uri="{9D8B030D-6E8A-4147-A177-3AD203B41FA5}">
                      <a16:colId xmlns:a16="http://schemas.microsoft.com/office/drawing/2014/main" val="20002"/>
                    </a:ext>
                  </a:extLst>
                </a:gridCol>
                <a:gridCol w="1109640">
                  <a:extLst>
                    <a:ext uri="{9D8B030D-6E8A-4147-A177-3AD203B41FA5}">
                      <a16:colId xmlns:a16="http://schemas.microsoft.com/office/drawing/2014/main" val="20003"/>
                    </a:ext>
                  </a:extLst>
                </a:gridCol>
              </a:tblGrid>
              <a:tr h="351524">
                <a:tc>
                  <a:txBody>
                    <a:bodyPr/>
                    <a:lstStyle/>
                    <a:p>
                      <a:pPr algn="l" fontAlgn="b"/>
                      <a:endParaRPr lang="fr-FR" sz="1200" b="0" i="0" u="none" strike="noStrike" dirty="0">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noFill/>
                  </a:tcPr>
                </a:tc>
                <a:tc gridSpan="2">
                  <a:txBody>
                    <a:bodyPr/>
                    <a:lstStyle/>
                    <a:p>
                      <a:pPr algn="ctr" fontAlgn="ctr"/>
                      <a:r>
                        <a:rPr lang="fr-FR" sz="1100" b="1" i="0" u="none" strike="noStrike">
                          <a:solidFill>
                            <a:srgbClr val="000000"/>
                          </a:solidFill>
                          <a:effectLst/>
                          <a:latin typeface="Calibri" panose="020F0502020204030204" pitchFamily="34" charset="0"/>
                        </a:rPr>
                        <a:t>H/E prévisionnels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r-FR"/>
                    </a:p>
                  </a:txBody>
                  <a:tcPr/>
                </a:tc>
                <a:tc rowSpan="2">
                  <a:txBody>
                    <a:bodyPr/>
                    <a:lstStyle/>
                    <a:p>
                      <a:pPr algn="ctr" fontAlgn="ctr"/>
                      <a:r>
                        <a:rPr lang="fr-FR" sz="1100" b="1" i="0" u="none" strike="noStrike">
                          <a:solidFill>
                            <a:srgbClr val="000000"/>
                          </a:solidFill>
                          <a:effectLst/>
                          <a:latin typeface="Calibri" panose="020F0502020204030204" pitchFamily="34" charset="0"/>
                        </a:rPr>
                        <a:t>Vatiation (en pourcentage)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68556">
                <a:tc>
                  <a:txBody>
                    <a:bodyPr/>
                    <a:lstStyle/>
                    <a:p>
                      <a:pPr algn="l" fontAlgn="b"/>
                      <a:endParaRPr lang="fr-FR" sz="1200" b="0" i="0" u="none" strike="noStrike" dirty="0">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fr-FR" sz="1100" b="1" i="0" u="none" strike="noStrike" dirty="0">
                          <a:solidFill>
                            <a:srgbClr val="000000"/>
                          </a:solidFill>
                          <a:effectLst/>
                          <a:latin typeface="Calibri" panose="020F0502020204030204" pitchFamily="34" charset="0"/>
                        </a:rPr>
                        <a:t>2023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100" b="1" i="0" u="none" strike="noStrike" dirty="0">
                          <a:solidFill>
                            <a:srgbClr val="000000"/>
                          </a:solidFill>
                          <a:effectLst/>
                          <a:latin typeface="Calibri" panose="020F0502020204030204" pitchFamily="34" charset="0"/>
                        </a:rPr>
                        <a:t>2024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fr-FR"/>
                    </a:p>
                  </a:txBody>
                  <a:tcPr/>
                </a:tc>
                <a:extLst>
                  <a:ext uri="{0D108BD9-81ED-4DB2-BD59-A6C34878D82A}">
                    <a16:rowId xmlns:a16="http://schemas.microsoft.com/office/drawing/2014/main" val="10001"/>
                  </a:ext>
                </a:extLst>
              </a:tr>
              <a:tr h="405425">
                <a:tc>
                  <a:txBody>
                    <a:bodyPr/>
                    <a:lstStyle/>
                    <a:p>
                      <a:pPr algn="ctr" fontAlgn="b"/>
                      <a:r>
                        <a:rPr lang="fr-FR" sz="1200" u="none" strike="noStrike" dirty="0" smtClean="0">
                          <a:effectLst/>
                          <a:latin typeface="+mn-lt"/>
                        </a:rPr>
                        <a:t>Collèges</a:t>
                      </a:r>
                      <a:endParaRPr lang="fr-FR"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100" b="0" i="0" u="none" strike="noStrike" dirty="0">
                          <a:solidFill>
                            <a:srgbClr val="000000"/>
                          </a:solidFill>
                          <a:effectLst/>
                          <a:latin typeface="Calibri" panose="020F0502020204030204" pitchFamily="34" charset="0"/>
                        </a:rPr>
                        <a:t>1,26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100" b="0" i="0" u="none" strike="noStrike" dirty="0">
                          <a:solidFill>
                            <a:srgbClr val="000000"/>
                          </a:solidFill>
                          <a:effectLst/>
                          <a:latin typeface="Calibri" panose="020F0502020204030204" pitchFamily="34" charset="0"/>
                        </a:rPr>
                        <a:t>1,28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100" b="0" i="0" u="none" strike="noStrike" dirty="0">
                          <a:solidFill>
                            <a:srgbClr val="000000"/>
                          </a:solidFill>
                          <a:effectLst/>
                          <a:latin typeface="Calibri" panose="020F0502020204030204" pitchFamily="34" charset="0"/>
                        </a:rPr>
                        <a:t>1,59%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41400">
                <a:tc>
                  <a:txBody>
                    <a:bodyPr/>
                    <a:lstStyle/>
                    <a:p>
                      <a:pPr algn="ctr" fontAlgn="b"/>
                      <a:r>
                        <a:rPr lang="fr-FR" sz="1200" u="none" strike="noStrike" dirty="0" smtClean="0">
                          <a:effectLst/>
                          <a:latin typeface="+mn-lt"/>
                        </a:rPr>
                        <a:t>Lycées Professionnels</a:t>
                      </a:r>
                      <a:endParaRPr lang="fr-FR"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100" b="0" i="0" u="none" strike="noStrike" dirty="0">
                          <a:solidFill>
                            <a:srgbClr val="000000"/>
                          </a:solidFill>
                          <a:effectLst/>
                          <a:latin typeface="Calibri" panose="020F0502020204030204" pitchFamily="34" charset="0"/>
                        </a:rPr>
                        <a:t>2,06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100" b="0" i="0" u="none" strike="noStrike" dirty="0">
                          <a:solidFill>
                            <a:srgbClr val="000000"/>
                          </a:solidFill>
                          <a:effectLst/>
                          <a:latin typeface="Calibri" panose="020F0502020204030204" pitchFamily="34" charset="0"/>
                        </a:rPr>
                        <a:t>2,06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100" b="0" i="0" u="none" strike="noStrike" dirty="0">
                          <a:solidFill>
                            <a:srgbClr val="000000"/>
                          </a:solidFill>
                          <a:effectLst/>
                          <a:latin typeface="Calibri" panose="020F0502020204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39544">
                <a:tc>
                  <a:txBody>
                    <a:bodyPr/>
                    <a:lstStyle/>
                    <a:p>
                      <a:pPr algn="ctr" fontAlgn="b"/>
                      <a:r>
                        <a:rPr lang="fr-FR" sz="1200" u="none" strike="noStrike" dirty="0" smtClean="0">
                          <a:effectLst/>
                          <a:latin typeface="+mn-lt"/>
                        </a:rPr>
                        <a:t>Lycées</a:t>
                      </a:r>
                      <a:endParaRPr lang="fr-FR"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100" b="0" i="0" u="none" strike="noStrike">
                          <a:solidFill>
                            <a:srgbClr val="000000"/>
                          </a:solidFill>
                          <a:effectLst/>
                          <a:latin typeface="Calibri" panose="020F0502020204030204" pitchFamily="34" charset="0"/>
                        </a:rPr>
                        <a:t>1,33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100" b="0" i="0" u="none" strike="noStrike" dirty="0">
                          <a:solidFill>
                            <a:srgbClr val="000000"/>
                          </a:solidFill>
                          <a:effectLst/>
                          <a:latin typeface="Calibri" panose="020F0502020204030204" pitchFamily="34" charset="0"/>
                        </a:rPr>
                        <a:t>1,33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100" b="0" i="0" u="none" strike="noStrike" dirty="0">
                          <a:solidFill>
                            <a:srgbClr val="000000"/>
                          </a:solidFill>
                          <a:effectLst/>
                          <a:latin typeface="Calibri" panose="020F0502020204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49107">
                <a:tc>
                  <a:txBody>
                    <a:bodyPr/>
                    <a:lstStyle/>
                    <a:p>
                      <a:pPr algn="ctr" fontAlgn="b"/>
                      <a:r>
                        <a:rPr lang="fr-FR" sz="1200" u="none" strike="noStrike" dirty="0">
                          <a:effectLst/>
                          <a:latin typeface="+mn-lt"/>
                        </a:rPr>
                        <a:t>EREA</a:t>
                      </a:r>
                      <a:endParaRPr lang="fr-FR"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100" b="0" i="0" u="none" strike="noStrike">
                          <a:solidFill>
                            <a:srgbClr val="000000"/>
                          </a:solidFill>
                          <a:effectLst/>
                          <a:latin typeface="Calibri" panose="020F0502020204030204" pitchFamily="34" charset="0"/>
                        </a:rPr>
                        <a:t>2,82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100" b="0" i="0" u="none" strike="noStrike" dirty="0">
                          <a:solidFill>
                            <a:srgbClr val="000000"/>
                          </a:solidFill>
                          <a:effectLst/>
                          <a:latin typeface="Calibri" panose="020F050202020403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100" b="0" i="0" u="none" strike="noStrike" dirty="0">
                          <a:solidFill>
                            <a:srgbClr val="000000"/>
                          </a:solidFill>
                          <a:effectLst/>
                          <a:latin typeface="Calibri" panose="020F0502020204030204" pitchFamily="34" charset="0"/>
                        </a:rPr>
                        <a:t>-0,71%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10" name="Graphique 9"/>
          <p:cNvGraphicFramePr>
            <a:graphicFrameLocks/>
          </p:cNvGraphicFramePr>
          <p:nvPr>
            <p:extLst>
              <p:ext uri="{D42A27DB-BD31-4B8C-83A1-F6EECF244321}">
                <p14:modId xmlns:p14="http://schemas.microsoft.com/office/powerpoint/2010/main" val="2002680044"/>
              </p:ext>
            </p:extLst>
          </p:nvPr>
        </p:nvGraphicFramePr>
        <p:xfrm>
          <a:off x="3163835" y="1701033"/>
          <a:ext cx="5053035" cy="17747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70473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BOP 141: 2</a:t>
            </a:r>
            <a:r>
              <a:rPr lang="fr-FR" baseline="30000" dirty="0"/>
              <a:t>nd</a:t>
            </a:r>
            <a:r>
              <a:rPr lang="fr-FR" dirty="0"/>
              <a:t> </a:t>
            </a:r>
            <a:r>
              <a:rPr lang="fr-FR" dirty="0" smtClean="0"/>
              <a:t>degré</a:t>
            </a:r>
            <a:br>
              <a:rPr lang="fr-FR" dirty="0" smtClean="0"/>
            </a:br>
            <a:r>
              <a:rPr lang="fr-FR" dirty="0" smtClean="0"/>
              <a:t>La rémunération</a:t>
            </a:r>
            <a:endParaRPr lang="fr-FR" dirty="0"/>
          </a:p>
        </p:txBody>
      </p:sp>
      <p:graphicFrame>
        <p:nvGraphicFramePr>
          <p:cNvPr id="4" name="Graphique 3"/>
          <p:cNvGraphicFramePr>
            <a:graphicFrameLocks/>
          </p:cNvGraphicFramePr>
          <p:nvPr>
            <p:extLst>
              <p:ext uri="{D42A27DB-BD31-4B8C-83A1-F6EECF244321}">
                <p14:modId xmlns:p14="http://schemas.microsoft.com/office/powerpoint/2010/main" val="563885571"/>
              </p:ext>
            </p:extLst>
          </p:nvPr>
        </p:nvGraphicFramePr>
        <p:xfrm>
          <a:off x="-159568" y="1988840"/>
          <a:ext cx="4093710" cy="2952328"/>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p:cNvSpPr txBox="1"/>
          <p:nvPr/>
        </p:nvSpPr>
        <p:spPr>
          <a:xfrm>
            <a:off x="272480" y="1556792"/>
            <a:ext cx="3332390" cy="317459"/>
          </a:xfrm>
          <a:prstGeom prst="rect">
            <a:avLst/>
          </a:prstGeom>
          <a:noFill/>
        </p:spPr>
        <p:txBody>
          <a:bodyPr wrap="square" rtlCol="0">
            <a:spAutoFit/>
          </a:bodyPr>
          <a:lstStyle/>
          <a:p>
            <a:pPr algn="ctr"/>
            <a:r>
              <a:rPr lang="fr-FR" sz="1463" b="1" dirty="0">
                <a:solidFill>
                  <a:schemeClr val="bg2"/>
                </a:solidFill>
              </a:rPr>
              <a:t>Masse salariale : 1 </a:t>
            </a:r>
            <a:r>
              <a:rPr lang="fr-FR" sz="1463" b="1" dirty="0" smtClean="0">
                <a:solidFill>
                  <a:schemeClr val="bg2"/>
                </a:solidFill>
              </a:rPr>
              <a:t>327 147 010 €</a:t>
            </a:r>
            <a:endParaRPr lang="fr-FR" sz="1463" b="1" dirty="0">
              <a:solidFill>
                <a:schemeClr val="bg2"/>
              </a:solidFill>
            </a:endParaRPr>
          </a:p>
        </p:txBody>
      </p:sp>
      <p:sp>
        <p:nvSpPr>
          <p:cNvPr id="7" name="ZoneTexte 6"/>
          <p:cNvSpPr txBox="1"/>
          <p:nvPr/>
        </p:nvSpPr>
        <p:spPr>
          <a:xfrm>
            <a:off x="4736977" y="1556792"/>
            <a:ext cx="2376264" cy="992836"/>
          </a:xfrm>
          <a:prstGeom prst="rect">
            <a:avLst/>
          </a:prstGeom>
          <a:noFill/>
        </p:spPr>
        <p:txBody>
          <a:bodyPr wrap="square" rtlCol="0">
            <a:spAutoFit/>
          </a:bodyPr>
          <a:lstStyle/>
          <a:p>
            <a:pPr algn="ctr"/>
            <a:r>
              <a:rPr lang="fr-FR" sz="1463" b="1" dirty="0">
                <a:solidFill>
                  <a:schemeClr val="bg2"/>
                </a:solidFill>
              </a:rPr>
              <a:t>Evolution de la masse salariale </a:t>
            </a:r>
          </a:p>
          <a:p>
            <a:pPr algn="ctr"/>
            <a:r>
              <a:rPr lang="fr-FR" sz="1463" b="1" dirty="0">
                <a:solidFill>
                  <a:schemeClr val="bg2"/>
                </a:solidFill>
              </a:rPr>
              <a:t>et des </a:t>
            </a:r>
            <a:r>
              <a:rPr lang="fr-FR" sz="1463" b="1" dirty="0" smtClean="0">
                <a:solidFill>
                  <a:schemeClr val="bg2"/>
                </a:solidFill>
              </a:rPr>
              <a:t>moyens d’enseignement</a:t>
            </a:r>
            <a:endParaRPr lang="fr-FR" sz="1463" b="1" dirty="0">
              <a:solidFill>
                <a:schemeClr val="bg2"/>
              </a:solidFill>
            </a:endParaRPr>
          </a:p>
        </p:txBody>
      </p:sp>
      <p:sp>
        <p:nvSpPr>
          <p:cNvPr id="3" name="Espace réservé du pied de page 2"/>
          <p:cNvSpPr>
            <a:spLocks noGrp="1"/>
          </p:cNvSpPr>
          <p:nvPr>
            <p:ph type="ftr" sz="quarter" idx="11"/>
          </p:nvPr>
        </p:nvSpPr>
        <p:spPr/>
        <p:txBody>
          <a:bodyPr/>
          <a:lstStyle/>
          <a:p>
            <a:pPr>
              <a:defRPr/>
            </a:pPr>
            <a:r>
              <a:rPr lang="it-IT" smtClean="0"/>
              <a:t>CSA vendredi 18 octobre 2024</a:t>
            </a:r>
            <a:endParaRPr lang="fr-FR"/>
          </a:p>
        </p:txBody>
      </p:sp>
      <p:graphicFrame>
        <p:nvGraphicFramePr>
          <p:cNvPr id="10" name="Graphique 9"/>
          <p:cNvGraphicFramePr>
            <a:graphicFrameLocks/>
          </p:cNvGraphicFramePr>
          <p:nvPr>
            <p:extLst>
              <p:ext uri="{D42A27DB-BD31-4B8C-83A1-F6EECF244321}">
                <p14:modId xmlns:p14="http://schemas.microsoft.com/office/powerpoint/2010/main" val="1051239301"/>
              </p:ext>
            </p:extLst>
          </p:nvPr>
        </p:nvGraphicFramePr>
        <p:xfrm>
          <a:off x="4848859" y="2569672"/>
          <a:ext cx="4208893" cy="17906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10"/>
          <p:cNvGraphicFramePr>
            <a:graphicFrameLocks/>
          </p:cNvGraphicFramePr>
          <p:nvPr>
            <p:extLst>
              <p:ext uri="{D42A27DB-BD31-4B8C-83A1-F6EECF244321}">
                <p14:modId xmlns:p14="http://schemas.microsoft.com/office/powerpoint/2010/main" val="991017295"/>
              </p:ext>
            </p:extLst>
          </p:nvPr>
        </p:nvGraphicFramePr>
        <p:xfrm>
          <a:off x="128464" y="1996671"/>
          <a:ext cx="5472608" cy="4320480"/>
        </p:xfrm>
        <a:graphic>
          <a:graphicData uri="http://schemas.openxmlformats.org/drawingml/2006/chart">
            <c:chart xmlns:c="http://schemas.openxmlformats.org/drawingml/2006/chart" xmlns:r="http://schemas.openxmlformats.org/officeDocument/2006/relationships" r:id="rId4"/>
          </a:graphicData>
        </a:graphic>
      </p:graphicFrame>
      <p:sp>
        <p:nvSpPr>
          <p:cNvPr id="9" name="Bulle ronde 8"/>
          <p:cNvSpPr/>
          <p:nvPr/>
        </p:nvSpPr>
        <p:spPr>
          <a:xfrm>
            <a:off x="7041233" y="987872"/>
            <a:ext cx="2891670" cy="864096"/>
          </a:xfrm>
          <a:prstGeom prst="wedgeEllipseCallout">
            <a:avLst>
              <a:gd name="adj1" fmla="val -23315"/>
              <a:gd name="adj2" fmla="val 11395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800" dirty="0"/>
              <a:t>Entre 2023 et 2024, </a:t>
            </a:r>
          </a:p>
          <a:p>
            <a:pPr algn="ctr"/>
            <a:r>
              <a:rPr lang="fr-FR" sz="800" dirty="0"/>
              <a:t>l</a:t>
            </a:r>
            <a:r>
              <a:rPr lang="fr-FR" sz="800" dirty="0" smtClean="0"/>
              <a:t>’indemnitaire </a:t>
            </a:r>
            <a:r>
              <a:rPr lang="fr-FR" sz="800" dirty="0"/>
              <a:t>a augmenté de </a:t>
            </a:r>
            <a:r>
              <a:rPr lang="fr-FR" sz="800" dirty="0" smtClean="0"/>
              <a:t>33%</a:t>
            </a:r>
            <a:endParaRPr lang="fr-FR" sz="800" dirty="0"/>
          </a:p>
          <a:p>
            <a:pPr algn="ctr"/>
            <a:r>
              <a:rPr lang="fr-FR" sz="800" dirty="0" smtClean="0"/>
              <a:t>le </a:t>
            </a:r>
            <a:r>
              <a:rPr lang="fr-FR" sz="800" dirty="0"/>
              <a:t>volume d’HSE a </a:t>
            </a:r>
            <a:r>
              <a:rPr lang="fr-FR" sz="800" dirty="0" smtClean="0"/>
              <a:t>diminué </a:t>
            </a:r>
            <a:r>
              <a:rPr lang="fr-FR" sz="800" dirty="0"/>
              <a:t>de </a:t>
            </a:r>
            <a:r>
              <a:rPr lang="fr-FR" sz="800" dirty="0" smtClean="0"/>
              <a:t>7%</a:t>
            </a:r>
            <a:endParaRPr lang="fr-FR" sz="800" dirty="0"/>
          </a:p>
        </p:txBody>
      </p:sp>
    </p:spTree>
    <p:extLst>
      <p:ext uri="{BB962C8B-B14F-4D97-AF65-F5344CB8AC3E}">
        <p14:creationId xmlns:p14="http://schemas.microsoft.com/office/powerpoint/2010/main" val="6600701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BOP </a:t>
            </a:r>
            <a:r>
              <a:rPr lang="fr-FR" dirty="0" smtClean="0"/>
              <a:t>141 </a:t>
            </a:r>
            <a:r>
              <a:rPr lang="fr-FR" dirty="0"/>
              <a:t>: </a:t>
            </a:r>
            <a:r>
              <a:rPr lang="fr-FR" dirty="0" smtClean="0"/>
              <a:t>2nd </a:t>
            </a:r>
            <a:r>
              <a:rPr lang="fr-FR" dirty="0"/>
              <a:t>degré</a:t>
            </a:r>
            <a:br>
              <a:rPr lang="fr-FR" dirty="0"/>
            </a:br>
            <a:r>
              <a:rPr lang="fr-FR" dirty="0"/>
              <a:t>Les dépenses</a:t>
            </a:r>
          </a:p>
        </p:txBody>
      </p:sp>
      <p:sp>
        <p:nvSpPr>
          <p:cNvPr id="4" name="ZoneTexte 3"/>
          <p:cNvSpPr txBox="1"/>
          <p:nvPr/>
        </p:nvSpPr>
        <p:spPr>
          <a:xfrm>
            <a:off x="414531" y="4016449"/>
            <a:ext cx="3247737" cy="317459"/>
          </a:xfrm>
          <a:prstGeom prst="rect">
            <a:avLst/>
          </a:prstGeom>
          <a:noFill/>
        </p:spPr>
        <p:txBody>
          <a:bodyPr wrap="square" rtlCol="0">
            <a:spAutoFit/>
          </a:bodyPr>
          <a:lstStyle/>
          <a:p>
            <a:pPr algn="ctr"/>
            <a:r>
              <a:rPr lang="fr-FR" sz="1463" b="1" dirty="0" smtClean="0">
                <a:solidFill>
                  <a:schemeClr val="bg2"/>
                </a:solidFill>
              </a:rPr>
              <a:t>Budgets délégués </a:t>
            </a:r>
            <a:r>
              <a:rPr lang="fr-FR" sz="1463" b="1" dirty="0">
                <a:solidFill>
                  <a:schemeClr val="bg2"/>
                </a:solidFill>
              </a:rPr>
              <a:t>au 01/10/2024</a:t>
            </a:r>
          </a:p>
        </p:txBody>
      </p:sp>
      <p:sp>
        <p:nvSpPr>
          <p:cNvPr id="7" name="ZoneTexte 6"/>
          <p:cNvSpPr txBox="1"/>
          <p:nvPr/>
        </p:nvSpPr>
        <p:spPr>
          <a:xfrm>
            <a:off x="139844" y="1385864"/>
            <a:ext cx="3317780" cy="317459"/>
          </a:xfrm>
          <a:prstGeom prst="rect">
            <a:avLst/>
          </a:prstGeom>
          <a:noFill/>
        </p:spPr>
        <p:txBody>
          <a:bodyPr wrap="square" rtlCol="0">
            <a:spAutoFit/>
          </a:bodyPr>
          <a:lstStyle/>
          <a:p>
            <a:pPr algn="ctr"/>
            <a:r>
              <a:rPr lang="fr-FR" sz="1463" b="1" dirty="0">
                <a:solidFill>
                  <a:schemeClr val="bg2"/>
                </a:solidFill>
              </a:rPr>
              <a:t>Evolution des </a:t>
            </a:r>
            <a:r>
              <a:rPr lang="fr-FR" sz="1463" b="1" dirty="0" smtClean="0">
                <a:solidFill>
                  <a:schemeClr val="bg2"/>
                </a:solidFill>
              </a:rPr>
              <a:t>budgets</a:t>
            </a:r>
            <a:endParaRPr lang="fr-FR" sz="1463" b="1" dirty="0">
              <a:solidFill>
                <a:schemeClr val="bg2"/>
              </a:solidFill>
            </a:endParaRPr>
          </a:p>
        </p:txBody>
      </p:sp>
      <p:sp>
        <p:nvSpPr>
          <p:cNvPr id="11" name="Bulle ronde 10"/>
          <p:cNvSpPr/>
          <p:nvPr/>
        </p:nvSpPr>
        <p:spPr>
          <a:xfrm>
            <a:off x="7617296" y="548680"/>
            <a:ext cx="1182061" cy="604038"/>
          </a:xfrm>
          <a:prstGeom prst="wedgeEllipseCallout">
            <a:avLst>
              <a:gd name="adj1" fmla="val -192956"/>
              <a:gd name="adj2" fmla="val 20811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813" dirty="0">
                <a:solidFill>
                  <a:schemeClr val="tx1"/>
                </a:solidFill>
              </a:rPr>
              <a:t>Mobilisation des reliquats de crédits dans les EPLE</a:t>
            </a:r>
          </a:p>
        </p:txBody>
      </p:sp>
      <p:graphicFrame>
        <p:nvGraphicFramePr>
          <p:cNvPr id="13" name="Graphique 12"/>
          <p:cNvGraphicFramePr>
            <a:graphicFrameLocks/>
          </p:cNvGraphicFramePr>
          <p:nvPr>
            <p:extLst>
              <p:ext uri="{D42A27DB-BD31-4B8C-83A1-F6EECF244321}">
                <p14:modId xmlns:p14="http://schemas.microsoft.com/office/powerpoint/2010/main" val="352530941"/>
              </p:ext>
            </p:extLst>
          </p:nvPr>
        </p:nvGraphicFramePr>
        <p:xfrm>
          <a:off x="3368824" y="1268760"/>
          <a:ext cx="5153984" cy="2581023"/>
        </p:xfrm>
        <a:graphic>
          <a:graphicData uri="http://schemas.openxmlformats.org/drawingml/2006/chart">
            <c:chart xmlns:c="http://schemas.openxmlformats.org/drawingml/2006/chart" xmlns:r="http://schemas.openxmlformats.org/officeDocument/2006/relationships" r:id="rId2"/>
          </a:graphicData>
        </a:graphic>
      </p:graphicFrame>
      <p:sp>
        <p:nvSpPr>
          <p:cNvPr id="14" name="Espace réservé du pied de page 13"/>
          <p:cNvSpPr>
            <a:spLocks noGrp="1"/>
          </p:cNvSpPr>
          <p:nvPr>
            <p:ph type="ftr" sz="quarter" idx="11"/>
          </p:nvPr>
        </p:nvSpPr>
        <p:spPr/>
        <p:txBody>
          <a:bodyPr/>
          <a:lstStyle/>
          <a:p>
            <a:pPr>
              <a:defRPr/>
            </a:pPr>
            <a:r>
              <a:rPr lang="it-IT" dirty="0" smtClean="0"/>
              <a:t>CSA vendredi 18 octobre 2024</a:t>
            </a:r>
            <a:endParaRPr lang="fr-FR" dirty="0"/>
          </a:p>
        </p:txBody>
      </p:sp>
      <p:graphicFrame>
        <p:nvGraphicFramePr>
          <p:cNvPr id="15" name="Tableau 14"/>
          <p:cNvGraphicFramePr>
            <a:graphicFrameLocks noGrp="1"/>
          </p:cNvGraphicFramePr>
          <p:nvPr>
            <p:extLst>
              <p:ext uri="{D42A27DB-BD31-4B8C-83A1-F6EECF244321}">
                <p14:modId xmlns:p14="http://schemas.microsoft.com/office/powerpoint/2010/main" val="1196543043"/>
              </p:ext>
            </p:extLst>
          </p:nvPr>
        </p:nvGraphicFramePr>
        <p:xfrm>
          <a:off x="3872880" y="4077072"/>
          <a:ext cx="3867785" cy="2316734"/>
        </p:xfrm>
        <a:graphic>
          <a:graphicData uri="http://schemas.openxmlformats.org/drawingml/2006/table">
            <a:tbl>
              <a:tblPr firstRow="1" firstCol="1" bandRow="1"/>
              <a:tblGrid>
                <a:gridCol w="2877185">
                  <a:extLst>
                    <a:ext uri="{9D8B030D-6E8A-4147-A177-3AD203B41FA5}">
                      <a16:colId xmlns:a16="http://schemas.microsoft.com/office/drawing/2014/main" val="3417338881"/>
                    </a:ext>
                  </a:extLst>
                </a:gridCol>
                <a:gridCol w="990600">
                  <a:extLst>
                    <a:ext uri="{9D8B030D-6E8A-4147-A177-3AD203B41FA5}">
                      <a16:colId xmlns:a16="http://schemas.microsoft.com/office/drawing/2014/main" val="4275530325"/>
                    </a:ext>
                  </a:extLst>
                </a:gridCol>
              </a:tblGrid>
              <a:tr h="175596">
                <a:tc>
                  <a:txBody>
                    <a:bodyPr/>
                    <a:lstStyle/>
                    <a:p>
                      <a:pPr lvl="0">
                        <a:lnSpc>
                          <a:spcPct val="107000"/>
                        </a:lnSpc>
                        <a:spcAft>
                          <a:spcPts val="0"/>
                        </a:spcAft>
                      </a:pPr>
                      <a:r>
                        <a:rPr lang="fr-F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Crédits </a:t>
                      </a:r>
                      <a:r>
                        <a:rPr lang="fr-FR" sz="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pédagogiques</a:t>
                      </a:r>
                      <a:endParaRPr lang="fr-F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r" fontAlgn="ctr"/>
                      <a:r>
                        <a:rPr lang="fr-FR" sz="1100" b="0" i="0" u="none" strike="noStrike" dirty="0">
                          <a:solidFill>
                            <a:srgbClr val="000000"/>
                          </a:solidFill>
                          <a:effectLst/>
                          <a:latin typeface="Calibri" panose="020F0502020204030204" pitchFamily="34" charset="0"/>
                        </a:rPr>
                        <a:t>731 </a:t>
                      </a:r>
                      <a:r>
                        <a:rPr lang="fr-FR" sz="1100" b="0" i="0" u="none" strike="noStrike" dirty="0" smtClean="0">
                          <a:solidFill>
                            <a:srgbClr val="000000"/>
                          </a:solidFill>
                          <a:effectLst/>
                          <a:latin typeface="Calibri" panose="020F0502020204030204" pitchFamily="34" charset="0"/>
                        </a:rPr>
                        <a:t>439 €</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0860536"/>
                  </a:ext>
                </a:extLst>
              </a:tr>
              <a:tr h="57532">
                <a:tc>
                  <a:txBody>
                    <a:bodyPr/>
                    <a:lstStyle/>
                    <a:p>
                      <a:pPr lvl="0">
                        <a:lnSpc>
                          <a:spcPct val="107000"/>
                        </a:lnSpc>
                        <a:spcAft>
                          <a:spcPts val="0"/>
                        </a:spcAft>
                      </a:pPr>
                      <a:r>
                        <a:rPr lang="fr-F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Frais de déplacement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r" fontAlgn="ctr"/>
                      <a:r>
                        <a:rPr lang="fr-FR" sz="1100" b="0" i="0" u="none" strike="noStrike" dirty="0">
                          <a:solidFill>
                            <a:srgbClr val="000000"/>
                          </a:solidFill>
                          <a:effectLst/>
                          <a:latin typeface="Calibri" panose="020F0502020204030204" pitchFamily="34" charset="0"/>
                        </a:rPr>
                        <a:t>800 </a:t>
                      </a:r>
                      <a:r>
                        <a:rPr lang="fr-FR" sz="1100" b="0" i="0" u="none" strike="noStrike" dirty="0" smtClean="0">
                          <a:solidFill>
                            <a:srgbClr val="000000"/>
                          </a:solidFill>
                          <a:effectLst/>
                          <a:latin typeface="Calibri" panose="020F0502020204030204" pitchFamily="34" charset="0"/>
                        </a:rPr>
                        <a:t>000 €</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4710336"/>
                  </a:ext>
                </a:extLst>
              </a:tr>
              <a:tr h="0">
                <a:tc>
                  <a:txBody>
                    <a:bodyPr/>
                    <a:lstStyle/>
                    <a:p>
                      <a:pPr lvl="0">
                        <a:lnSpc>
                          <a:spcPct val="107000"/>
                        </a:lnSpc>
                        <a:spcAft>
                          <a:spcPts val="0"/>
                        </a:spcAft>
                      </a:pPr>
                      <a:r>
                        <a:rPr lang="fr-F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Frais de formation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r" fontAlgn="ctr"/>
                      <a:r>
                        <a:rPr lang="fr-FR" sz="1100" b="0" i="0" u="none" strike="noStrike" dirty="0">
                          <a:solidFill>
                            <a:srgbClr val="000000"/>
                          </a:solidFill>
                          <a:effectLst/>
                          <a:latin typeface="Calibri" panose="020F0502020204030204" pitchFamily="34" charset="0"/>
                        </a:rPr>
                        <a:t>820 </a:t>
                      </a:r>
                      <a:r>
                        <a:rPr lang="fr-FR" sz="1100" b="0" i="0" u="none" strike="noStrike" dirty="0" smtClean="0">
                          <a:solidFill>
                            <a:srgbClr val="000000"/>
                          </a:solidFill>
                          <a:effectLst/>
                          <a:latin typeface="Calibri" panose="020F0502020204030204" pitchFamily="34" charset="0"/>
                        </a:rPr>
                        <a:t>826 €</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3187006"/>
                  </a:ext>
                </a:extLst>
              </a:tr>
              <a:tr h="0">
                <a:tc>
                  <a:txBody>
                    <a:bodyPr/>
                    <a:lstStyle/>
                    <a:p>
                      <a:pPr lvl="0">
                        <a:lnSpc>
                          <a:spcPct val="107000"/>
                        </a:lnSpc>
                        <a:spcAft>
                          <a:spcPts val="0"/>
                        </a:spcAft>
                      </a:pPr>
                      <a:r>
                        <a:rPr lang="fr-FR" sz="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MEEF</a:t>
                      </a:r>
                      <a:endParaRPr lang="fr-F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r" fontAlgn="ctr"/>
                      <a:r>
                        <a:rPr lang="fr-FR" sz="1100" b="0" i="0" u="none" strike="noStrike" dirty="0" smtClean="0">
                          <a:solidFill>
                            <a:srgbClr val="000000"/>
                          </a:solidFill>
                          <a:effectLst/>
                          <a:latin typeface="Calibri" panose="020F0502020204030204" pitchFamily="34" charset="0"/>
                        </a:rPr>
                        <a:t>156217 €</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1156879"/>
                  </a:ext>
                </a:extLst>
              </a:tr>
              <a:tr h="0">
                <a:tc>
                  <a:txBody>
                    <a:bodyPr/>
                    <a:lstStyle/>
                    <a:p>
                      <a:pPr lvl="0">
                        <a:lnSpc>
                          <a:spcPct val="107000"/>
                        </a:lnSpc>
                        <a:spcAft>
                          <a:spcPts val="0"/>
                        </a:spcAft>
                      </a:pPr>
                      <a:r>
                        <a:rPr lang="fr-F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Apprentissage et insertion professionnelle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r" fontAlgn="ctr"/>
                      <a:r>
                        <a:rPr lang="fr-FR" sz="1100" b="0" i="0" u="none" strike="noStrike" dirty="0">
                          <a:solidFill>
                            <a:srgbClr val="000000"/>
                          </a:solidFill>
                          <a:effectLst/>
                          <a:latin typeface="Calibri" panose="020F0502020204030204" pitchFamily="34" charset="0"/>
                        </a:rPr>
                        <a:t>80 </a:t>
                      </a:r>
                      <a:r>
                        <a:rPr lang="fr-FR" sz="1100" b="0" i="0" u="none" strike="noStrike" dirty="0" smtClean="0">
                          <a:solidFill>
                            <a:srgbClr val="000000"/>
                          </a:solidFill>
                          <a:effectLst/>
                          <a:latin typeface="Calibri" panose="020F0502020204030204" pitchFamily="34" charset="0"/>
                        </a:rPr>
                        <a:t>000 €</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5688284"/>
                  </a:ext>
                </a:extLst>
              </a:tr>
              <a:tr h="0">
                <a:tc>
                  <a:txBody>
                    <a:bodyPr/>
                    <a:lstStyle/>
                    <a:p>
                      <a:pPr lvl="0">
                        <a:lnSpc>
                          <a:spcPct val="107000"/>
                        </a:lnSpc>
                        <a:spcAft>
                          <a:spcPts val="0"/>
                        </a:spcAft>
                      </a:pPr>
                      <a:r>
                        <a:rPr lang="fr-F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Formation continue des adultes et VAE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r" fontAlgn="ctr"/>
                      <a:r>
                        <a:rPr lang="fr-FR" sz="1100" b="0" i="0" u="none" strike="noStrike" dirty="0">
                          <a:solidFill>
                            <a:srgbClr val="000000"/>
                          </a:solidFill>
                          <a:effectLst/>
                          <a:latin typeface="Calibri" panose="020F0502020204030204" pitchFamily="34" charset="0"/>
                        </a:rPr>
                        <a:t>85 </a:t>
                      </a:r>
                      <a:r>
                        <a:rPr lang="fr-FR" sz="1100" b="0" i="0" u="none" strike="noStrike" dirty="0" smtClean="0">
                          <a:solidFill>
                            <a:srgbClr val="000000"/>
                          </a:solidFill>
                          <a:effectLst/>
                          <a:latin typeface="Calibri" panose="020F0502020204030204" pitchFamily="34" charset="0"/>
                        </a:rPr>
                        <a:t>000 €</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8601715"/>
                  </a:ext>
                </a:extLst>
              </a:tr>
              <a:tr h="0">
                <a:tc>
                  <a:txBody>
                    <a:bodyPr/>
                    <a:lstStyle/>
                    <a:p>
                      <a:pPr lvl="0" algn="ctr">
                        <a:lnSpc>
                          <a:spcPct val="107000"/>
                        </a:lnSpc>
                        <a:spcAft>
                          <a:spcPts val="0"/>
                        </a:spcAft>
                      </a:pPr>
                      <a:r>
                        <a:rPr lang="fr-FR" sz="12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Sous-total</a:t>
                      </a:r>
                      <a:endParaRPr lang="fr-F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r" fontAlgn="b"/>
                      <a:r>
                        <a:rPr lang="fr-FR" sz="1100" b="1" i="0" u="none" strike="noStrike" dirty="0">
                          <a:solidFill>
                            <a:srgbClr val="000000"/>
                          </a:solidFill>
                          <a:effectLst/>
                          <a:latin typeface="Calibri" panose="020F0502020204030204" pitchFamily="34" charset="0"/>
                        </a:rPr>
                        <a:t>2 673 </a:t>
                      </a:r>
                      <a:r>
                        <a:rPr lang="fr-FR" sz="1100" b="1" i="0" u="none" strike="noStrike" dirty="0" smtClean="0">
                          <a:solidFill>
                            <a:srgbClr val="000000"/>
                          </a:solidFill>
                          <a:effectLst/>
                          <a:latin typeface="Calibri" panose="020F0502020204030204" pitchFamily="34" charset="0"/>
                        </a:rPr>
                        <a:t>482 E</a:t>
                      </a:r>
                      <a:endParaRPr lang="fr-F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7288833"/>
                  </a:ext>
                </a:extLst>
              </a:tr>
              <a:tr h="0">
                <a:tc>
                  <a:txBody>
                    <a:bodyPr/>
                    <a:lstStyle/>
                    <a:p>
                      <a:pPr lvl="0" algn="l" fontAlgn="b"/>
                      <a:r>
                        <a:rPr lang="fr-FR" sz="1200" b="0" i="0" u="none" strike="noStrike" dirty="0" smtClean="0">
                          <a:solidFill>
                            <a:schemeClr val="dk1"/>
                          </a:solidFill>
                          <a:effectLst/>
                          <a:latin typeface="Calibri" panose="020F0502020204030204" pitchFamily="34" charset="0"/>
                          <a:ea typeface="Calibri" panose="020F0502020204030204" pitchFamily="34" charset="0"/>
                          <a:cs typeface="Calibri" panose="020F0502020204030204" pitchFamily="34" charset="0"/>
                        </a:rPr>
                        <a:t> CNR-FIP</a:t>
                      </a:r>
                      <a:endParaRPr lang="fr-FR"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r" fontAlgn="b"/>
                      <a:r>
                        <a:rPr lang="fr-FR" sz="1100" b="0" i="0" u="none" strike="noStrike" dirty="0">
                          <a:solidFill>
                            <a:srgbClr val="000000"/>
                          </a:solidFill>
                          <a:effectLst/>
                          <a:latin typeface="Calibri" panose="020F0502020204030204" pitchFamily="34" charset="0"/>
                        </a:rPr>
                        <a:t>1 233 </a:t>
                      </a:r>
                      <a:r>
                        <a:rPr lang="fr-FR" sz="1100" b="0" i="0" u="none" strike="noStrike" dirty="0" smtClean="0">
                          <a:solidFill>
                            <a:srgbClr val="000000"/>
                          </a:solidFill>
                          <a:effectLst/>
                          <a:latin typeface="Calibri" panose="020F0502020204030204" pitchFamily="34" charset="0"/>
                        </a:rPr>
                        <a:t>610 €</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2864414"/>
                  </a:ext>
                </a:extLst>
              </a:tr>
              <a:tr h="0">
                <a:tc>
                  <a:txBody>
                    <a:bodyPr/>
                    <a:lstStyle/>
                    <a:p>
                      <a:pPr lvl="0" algn="l" fontAlgn="b"/>
                      <a:r>
                        <a:rPr lang="fr-FR" sz="12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TNE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r" fontAlgn="b"/>
                      <a:r>
                        <a:rPr lang="fr-FR" sz="1100" b="0" i="0" u="none" strike="noStrike" dirty="0">
                          <a:solidFill>
                            <a:srgbClr val="000000"/>
                          </a:solidFill>
                          <a:effectLst/>
                          <a:latin typeface="Calibri" panose="020F0502020204030204" pitchFamily="34" charset="0"/>
                        </a:rPr>
                        <a:t>646 </a:t>
                      </a:r>
                      <a:r>
                        <a:rPr lang="fr-FR" sz="1100" b="0" i="0" u="none" strike="noStrike" dirty="0" smtClean="0">
                          <a:solidFill>
                            <a:srgbClr val="000000"/>
                          </a:solidFill>
                          <a:effectLst/>
                          <a:latin typeface="Calibri" panose="020F0502020204030204" pitchFamily="34" charset="0"/>
                        </a:rPr>
                        <a:t>501 €</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0212490"/>
                  </a:ext>
                </a:extLst>
              </a:tr>
              <a:tr h="0">
                <a:tc>
                  <a:txBody>
                    <a:bodyPr/>
                    <a:lstStyle/>
                    <a:p>
                      <a:pPr lvl="0" algn="l" fontAlgn="b"/>
                      <a:r>
                        <a:rPr lang="fr-FR" sz="1200" b="0" i="0" u="none" strike="noStrike" dirty="0" smtClean="0">
                          <a:solidFill>
                            <a:schemeClr val="dk1"/>
                          </a:solidFill>
                          <a:effectLst/>
                          <a:latin typeface="Calibri" panose="020F0502020204030204" pitchFamily="34" charset="0"/>
                          <a:ea typeface="Calibri" panose="020F0502020204030204" pitchFamily="34" charset="0"/>
                          <a:cs typeface="Calibri" panose="020F0502020204030204" pitchFamily="34" charset="0"/>
                        </a:rPr>
                        <a:t> TER</a:t>
                      </a:r>
                      <a:endParaRPr lang="fr-FR"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r" fontAlgn="b"/>
                      <a:r>
                        <a:rPr lang="fr-FR" sz="1100" b="0" i="0" u="none" strike="noStrike" dirty="0">
                          <a:solidFill>
                            <a:srgbClr val="000000"/>
                          </a:solidFill>
                          <a:effectLst/>
                          <a:latin typeface="Calibri" panose="020F0502020204030204" pitchFamily="34" charset="0"/>
                        </a:rPr>
                        <a:t>156 </a:t>
                      </a:r>
                      <a:r>
                        <a:rPr lang="fr-FR" sz="1100" b="0" i="0" u="none" strike="noStrike" dirty="0" smtClean="0">
                          <a:solidFill>
                            <a:srgbClr val="000000"/>
                          </a:solidFill>
                          <a:effectLst/>
                          <a:latin typeface="Calibri" panose="020F0502020204030204" pitchFamily="34" charset="0"/>
                        </a:rPr>
                        <a:t>400 €</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5863368"/>
                  </a:ext>
                </a:extLst>
              </a:tr>
              <a:tr h="0">
                <a:tc>
                  <a:txBody>
                    <a:bodyPr/>
                    <a:lstStyle/>
                    <a:p>
                      <a:pPr lvl="0" algn="l" fontAlgn="b"/>
                      <a:r>
                        <a:rPr lang="fr-FR" sz="1200" u="none" strike="noStrike" dirty="0" smtClean="0">
                          <a:effectLst/>
                          <a:latin typeface="Calibri" panose="020F0502020204030204" pitchFamily="34" charset="0"/>
                          <a:ea typeface="Calibri" panose="020F0502020204030204" pitchFamily="34" charset="0"/>
                          <a:cs typeface="Calibri" panose="020F0502020204030204" pitchFamily="34" charset="0"/>
                        </a:rPr>
                        <a:t> ASTERIE</a:t>
                      </a:r>
                      <a:endParaRPr lang="fr-FR"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r" fontAlgn="b"/>
                      <a:r>
                        <a:rPr lang="fr-FR" sz="1100" b="0" i="0" u="none" strike="noStrike" dirty="0">
                          <a:solidFill>
                            <a:srgbClr val="000000"/>
                          </a:solidFill>
                          <a:effectLst/>
                          <a:latin typeface="Calibri" panose="020F0502020204030204" pitchFamily="34" charset="0"/>
                        </a:rPr>
                        <a:t>1 443 </a:t>
                      </a:r>
                      <a:r>
                        <a:rPr lang="fr-FR" sz="1100" b="0" i="0" u="none" strike="noStrike" dirty="0" smtClean="0">
                          <a:solidFill>
                            <a:srgbClr val="000000"/>
                          </a:solidFill>
                          <a:effectLst/>
                          <a:latin typeface="Calibri" panose="020F0502020204030204" pitchFamily="34" charset="0"/>
                        </a:rPr>
                        <a:t>408 E</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5837347"/>
                  </a:ext>
                </a:extLst>
              </a:tr>
              <a:tr h="0">
                <a:tc>
                  <a:txBody>
                    <a:bodyPr/>
                    <a:lstStyle/>
                    <a:p>
                      <a:pPr lvl="0" algn="l" fontAlgn="b"/>
                      <a:r>
                        <a:rPr lang="fr-FR" sz="1100" b="1" i="0" u="none" strike="noStrike" dirty="0" smtClean="0">
                          <a:solidFill>
                            <a:srgbClr val="000000"/>
                          </a:solidFill>
                          <a:effectLst/>
                          <a:latin typeface="Calibri" panose="020F0502020204030204" pitchFamily="34" charset="0"/>
                        </a:rPr>
                        <a:t>TOTAL</a:t>
                      </a:r>
                      <a:endParaRPr lang="fr-FR" sz="1100" b="1" i="0" u="none" strike="noStrike" dirty="0">
                        <a:solidFill>
                          <a:srgbClr val="000000"/>
                        </a:solidFill>
                        <a:effectLst/>
                        <a:latin typeface="Calibri" panose="020F0502020204030204" pitchFamily="34" charset="0"/>
                      </a:endParaRPr>
                    </a:p>
                  </a:txBody>
                  <a:tcPr marL="9525" marR="9525" marT="952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r" fontAlgn="b"/>
                      <a:r>
                        <a:rPr lang="fr-FR" sz="1100" b="1" i="0" u="none" strike="noStrike" dirty="0">
                          <a:solidFill>
                            <a:srgbClr val="000000"/>
                          </a:solidFill>
                          <a:effectLst/>
                          <a:latin typeface="Calibri" panose="020F0502020204030204" pitchFamily="34" charset="0"/>
                        </a:rPr>
                        <a:t>6 153 </a:t>
                      </a:r>
                      <a:r>
                        <a:rPr lang="fr-FR" sz="1100" b="1" i="0" u="none" strike="noStrike" dirty="0" smtClean="0">
                          <a:solidFill>
                            <a:srgbClr val="000000"/>
                          </a:solidFill>
                          <a:effectLst/>
                          <a:latin typeface="Calibri" panose="020F0502020204030204" pitchFamily="34" charset="0"/>
                        </a:rPr>
                        <a:t>401 €</a:t>
                      </a:r>
                      <a:endParaRPr lang="fr-F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6511088"/>
                  </a:ext>
                </a:extLst>
              </a:tr>
            </a:tbl>
          </a:graphicData>
        </a:graphic>
      </p:graphicFrame>
      <p:sp>
        <p:nvSpPr>
          <p:cNvPr id="9" name="Bulle ronde 8"/>
          <p:cNvSpPr/>
          <p:nvPr/>
        </p:nvSpPr>
        <p:spPr>
          <a:xfrm>
            <a:off x="128464" y="4437112"/>
            <a:ext cx="2664296" cy="1956694"/>
          </a:xfrm>
          <a:prstGeom prst="wedgeEllipseCallout">
            <a:avLst>
              <a:gd name="adj1" fmla="val 86051"/>
              <a:gd name="adj2" fmla="val 331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000" b="1" dirty="0" smtClean="0">
                <a:solidFill>
                  <a:schemeClr val="tx1"/>
                </a:solidFill>
              </a:rPr>
              <a:t>Projet ASTERIE : </a:t>
            </a:r>
            <a:r>
              <a:rPr lang="fr-FR" sz="1000" dirty="0" smtClean="0">
                <a:solidFill>
                  <a:schemeClr val="tx1"/>
                </a:solidFill>
              </a:rPr>
              <a:t>favoriser l’acquisition pour tous les élèves des compétences du XXIème siècle</a:t>
            </a:r>
          </a:p>
          <a:p>
            <a:pPr algn="ctr"/>
            <a:r>
              <a:rPr lang="fr-FR" sz="1000" b="1" dirty="0" smtClean="0">
                <a:solidFill>
                  <a:schemeClr val="tx1"/>
                </a:solidFill>
              </a:rPr>
              <a:t>Projet soutenu par l’AMI innovation </a:t>
            </a:r>
            <a:r>
              <a:rPr lang="fr-FR" sz="1000" dirty="0" smtClean="0">
                <a:solidFill>
                  <a:schemeClr val="tx1"/>
                </a:solidFill>
              </a:rPr>
              <a:t>avec un budget pluriannuel de 20 millions d’euros réparti sur 5 années.</a:t>
            </a:r>
          </a:p>
        </p:txBody>
      </p:sp>
    </p:spTree>
    <p:extLst>
      <p:ext uri="{BB962C8B-B14F-4D97-AF65-F5344CB8AC3E}">
        <p14:creationId xmlns:p14="http://schemas.microsoft.com/office/powerpoint/2010/main" val="6639158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BOP </a:t>
            </a:r>
            <a:r>
              <a:rPr lang="fr-FR" dirty="0" smtClean="0"/>
              <a:t>214 </a:t>
            </a:r>
            <a:r>
              <a:rPr lang="fr-FR" dirty="0"/>
              <a:t>: (part académique hors RHJS puis RACA)</a:t>
            </a:r>
            <a:r>
              <a:rPr lang="fr-FR" dirty="0" smtClean="0"/>
              <a:t/>
            </a:r>
            <a:br>
              <a:rPr lang="fr-FR" dirty="0" smtClean="0"/>
            </a:br>
            <a:r>
              <a:rPr lang="fr-FR" dirty="0" smtClean="0"/>
              <a:t>La rémunération</a:t>
            </a:r>
            <a:endParaRPr lang="fr-FR" dirty="0"/>
          </a:p>
        </p:txBody>
      </p:sp>
      <p:graphicFrame>
        <p:nvGraphicFramePr>
          <p:cNvPr id="4" name="Graphique 3"/>
          <p:cNvGraphicFramePr>
            <a:graphicFrameLocks/>
          </p:cNvGraphicFramePr>
          <p:nvPr>
            <p:extLst/>
          </p:nvPr>
        </p:nvGraphicFramePr>
        <p:xfrm>
          <a:off x="-159568" y="1988840"/>
          <a:ext cx="4093710" cy="2952328"/>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p:cNvSpPr txBox="1"/>
          <p:nvPr/>
        </p:nvSpPr>
        <p:spPr>
          <a:xfrm>
            <a:off x="272480" y="1556792"/>
            <a:ext cx="3332390" cy="317459"/>
          </a:xfrm>
          <a:prstGeom prst="rect">
            <a:avLst/>
          </a:prstGeom>
          <a:noFill/>
        </p:spPr>
        <p:txBody>
          <a:bodyPr wrap="square" rtlCol="0">
            <a:spAutoFit/>
          </a:bodyPr>
          <a:lstStyle/>
          <a:p>
            <a:pPr algn="ctr"/>
            <a:r>
              <a:rPr lang="fr-FR" sz="1463" b="1" dirty="0">
                <a:solidFill>
                  <a:schemeClr val="bg2"/>
                </a:solidFill>
              </a:rPr>
              <a:t>Masse salariale : </a:t>
            </a:r>
            <a:r>
              <a:rPr lang="fr-FR" sz="1463" b="1" dirty="0" smtClean="0">
                <a:solidFill>
                  <a:schemeClr val="bg2"/>
                </a:solidFill>
              </a:rPr>
              <a:t>58 368 954 €</a:t>
            </a:r>
            <a:endParaRPr lang="fr-FR" sz="1463" b="1" dirty="0">
              <a:solidFill>
                <a:schemeClr val="bg2"/>
              </a:solidFill>
            </a:endParaRPr>
          </a:p>
        </p:txBody>
      </p:sp>
      <p:sp>
        <p:nvSpPr>
          <p:cNvPr id="7" name="ZoneTexte 6"/>
          <p:cNvSpPr txBox="1"/>
          <p:nvPr/>
        </p:nvSpPr>
        <p:spPr>
          <a:xfrm>
            <a:off x="4736977" y="1556792"/>
            <a:ext cx="2160240" cy="767711"/>
          </a:xfrm>
          <a:prstGeom prst="rect">
            <a:avLst/>
          </a:prstGeom>
          <a:noFill/>
        </p:spPr>
        <p:txBody>
          <a:bodyPr wrap="square" rtlCol="0">
            <a:spAutoFit/>
          </a:bodyPr>
          <a:lstStyle/>
          <a:p>
            <a:pPr algn="ctr"/>
            <a:r>
              <a:rPr lang="fr-FR" sz="1463" b="1" dirty="0">
                <a:solidFill>
                  <a:schemeClr val="bg2"/>
                </a:solidFill>
              </a:rPr>
              <a:t>Evolution de la masse salariale </a:t>
            </a:r>
          </a:p>
          <a:p>
            <a:pPr algn="ctr"/>
            <a:r>
              <a:rPr lang="fr-FR" sz="1463" b="1" dirty="0">
                <a:solidFill>
                  <a:schemeClr val="bg2"/>
                </a:solidFill>
              </a:rPr>
              <a:t>et des </a:t>
            </a:r>
            <a:r>
              <a:rPr lang="fr-FR" sz="1463" b="1" dirty="0" smtClean="0">
                <a:solidFill>
                  <a:schemeClr val="bg2"/>
                </a:solidFill>
              </a:rPr>
              <a:t>emplois</a:t>
            </a:r>
            <a:endParaRPr lang="fr-FR" sz="1463" b="1" dirty="0">
              <a:solidFill>
                <a:schemeClr val="bg2"/>
              </a:solidFill>
            </a:endParaRPr>
          </a:p>
        </p:txBody>
      </p:sp>
      <p:sp>
        <p:nvSpPr>
          <p:cNvPr id="3" name="Espace réservé du pied de page 2"/>
          <p:cNvSpPr>
            <a:spLocks noGrp="1"/>
          </p:cNvSpPr>
          <p:nvPr>
            <p:ph type="ftr" sz="quarter" idx="11"/>
          </p:nvPr>
        </p:nvSpPr>
        <p:spPr/>
        <p:txBody>
          <a:bodyPr/>
          <a:lstStyle/>
          <a:p>
            <a:pPr>
              <a:defRPr/>
            </a:pPr>
            <a:r>
              <a:rPr lang="it-IT" smtClean="0"/>
              <a:t>CSA vendredi 18 octobre 2024</a:t>
            </a:r>
            <a:endParaRPr lang="fr-FR"/>
          </a:p>
        </p:txBody>
      </p:sp>
      <p:graphicFrame>
        <p:nvGraphicFramePr>
          <p:cNvPr id="10" name="Graphique 9"/>
          <p:cNvGraphicFramePr>
            <a:graphicFrameLocks/>
          </p:cNvGraphicFramePr>
          <p:nvPr>
            <p:extLst>
              <p:ext uri="{D42A27DB-BD31-4B8C-83A1-F6EECF244321}">
                <p14:modId xmlns:p14="http://schemas.microsoft.com/office/powerpoint/2010/main" val="373824649"/>
              </p:ext>
            </p:extLst>
          </p:nvPr>
        </p:nvGraphicFramePr>
        <p:xfrm>
          <a:off x="4848859" y="2569672"/>
          <a:ext cx="4208893" cy="17906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10"/>
          <p:cNvGraphicFramePr>
            <a:graphicFrameLocks/>
          </p:cNvGraphicFramePr>
          <p:nvPr>
            <p:extLst>
              <p:ext uri="{D42A27DB-BD31-4B8C-83A1-F6EECF244321}">
                <p14:modId xmlns:p14="http://schemas.microsoft.com/office/powerpoint/2010/main" val="2455736735"/>
              </p:ext>
            </p:extLst>
          </p:nvPr>
        </p:nvGraphicFramePr>
        <p:xfrm>
          <a:off x="272480" y="2057520"/>
          <a:ext cx="5472608" cy="4320480"/>
        </p:xfrm>
        <a:graphic>
          <a:graphicData uri="http://schemas.openxmlformats.org/drawingml/2006/chart">
            <c:chart xmlns:c="http://schemas.openxmlformats.org/drawingml/2006/chart" xmlns:r="http://schemas.openxmlformats.org/officeDocument/2006/relationships" r:id="rId4"/>
          </a:graphicData>
        </a:graphic>
      </p:graphicFrame>
      <p:sp>
        <p:nvSpPr>
          <p:cNvPr id="9" name="Bulle ronde 8"/>
          <p:cNvSpPr/>
          <p:nvPr/>
        </p:nvSpPr>
        <p:spPr>
          <a:xfrm>
            <a:off x="7013049" y="1485696"/>
            <a:ext cx="2891670" cy="640928"/>
          </a:xfrm>
          <a:prstGeom prst="wedgeEllipseCallout">
            <a:avLst>
              <a:gd name="adj1" fmla="val -23315"/>
              <a:gd name="adj2" fmla="val 11395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800" dirty="0"/>
              <a:t>Entre 2023 et 2024, </a:t>
            </a:r>
          </a:p>
          <a:p>
            <a:pPr algn="ctr"/>
            <a:r>
              <a:rPr lang="fr-FR" sz="800" dirty="0"/>
              <a:t>l</a:t>
            </a:r>
            <a:r>
              <a:rPr lang="fr-FR" sz="800" dirty="0" smtClean="0"/>
              <a:t>’indemnitaire </a:t>
            </a:r>
            <a:r>
              <a:rPr lang="fr-FR" sz="800" dirty="0"/>
              <a:t>a augmenté de </a:t>
            </a:r>
            <a:r>
              <a:rPr lang="fr-FR" sz="800" dirty="0" smtClean="0"/>
              <a:t>7%</a:t>
            </a:r>
            <a:endParaRPr lang="fr-FR" sz="800" dirty="0"/>
          </a:p>
        </p:txBody>
      </p:sp>
    </p:spTree>
    <p:extLst>
      <p:ext uri="{BB962C8B-B14F-4D97-AF65-F5344CB8AC3E}">
        <p14:creationId xmlns:p14="http://schemas.microsoft.com/office/powerpoint/2010/main" val="2732505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BOP 214 : (part académique hors RHJS puis RACA</a:t>
            </a:r>
            <a:r>
              <a:rPr lang="fr-FR" dirty="0" smtClean="0"/>
              <a:t>)</a:t>
            </a:r>
            <a:r>
              <a:rPr lang="fr-FR" dirty="0"/>
              <a:t/>
            </a:r>
            <a:br>
              <a:rPr lang="fr-FR" dirty="0"/>
            </a:br>
            <a:r>
              <a:rPr lang="fr-FR" dirty="0"/>
              <a:t>Les dépenses</a:t>
            </a:r>
          </a:p>
        </p:txBody>
      </p:sp>
      <p:sp>
        <p:nvSpPr>
          <p:cNvPr id="4" name="ZoneTexte 3"/>
          <p:cNvSpPr txBox="1"/>
          <p:nvPr/>
        </p:nvSpPr>
        <p:spPr>
          <a:xfrm>
            <a:off x="5494077" y="1772019"/>
            <a:ext cx="3247737" cy="317459"/>
          </a:xfrm>
          <a:prstGeom prst="rect">
            <a:avLst/>
          </a:prstGeom>
          <a:noFill/>
        </p:spPr>
        <p:txBody>
          <a:bodyPr wrap="square" rtlCol="0">
            <a:spAutoFit/>
          </a:bodyPr>
          <a:lstStyle/>
          <a:p>
            <a:pPr algn="ctr"/>
            <a:r>
              <a:rPr lang="fr-FR" sz="1463" b="1" dirty="0" smtClean="0">
                <a:solidFill>
                  <a:schemeClr val="bg2"/>
                </a:solidFill>
              </a:rPr>
              <a:t>Budgets délégués </a:t>
            </a:r>
            <a:r>
              <a:rPr lang="fr-FR" sz="1463" b="1" dirty="0">
                <a:solidFill>
                  <a:schemeClr val="bg2"/>
                </a:solidFill>
              </a:rPr>
              <a:t>au 01/10/2024</a:t>
            </a:r>
          </a:p>
        </p:txBody>
      </p:sp>
      <p:sp>
        <p:nvSpPr>
          <p:cNvPr id="7" name="ZoneTexte 6"/>
          <p:cNvSpPr txBox="1"/>
          <p:nvPr/>
        </p:nvSpPr>
        <p:spPr>
          <a:xfrm>
            <a:off x="590429" y="1772019"/>
            <a:ext cx="3317780" cy="317459"/>
          </a:xfrm>
          <a:prstGeom prst="rect">
            <a:avLst/>
          </a:prstGeom>
          <a:noFill/>
        </p:spPr>
        <p:txBody>
          <a:bodyPr wrap="square" rtlCol="0">
            <a:spAutoFit/>
          </a:bodyPr>
          <a:lstStyle/>
          <a:p>
            <a:pPr algn="ctr"/>
            <a:r>
              <a:rPr lang="fr-FR" sz="1463" b="1" dirty="0">
                <a:solidFill>
                  <a:schemeClr val="bg2"/>
                </a:solidFill>
              </a:rPr>
              <a:t>Evolution des </a:t>
            </a:r>
            <a:r>
              <a:rPr lang="fr-FR" sz="1463" b="1" dirty="0" smtClean="0">
                <a:solidFill>
                  <a:schemeClr val="bg2"/>
                </a:solidFill>
              </a:rPr>
              <a:t>budgets</a:t>
            </a:r>
            <a:endParaRPr lang="fr-FR" sz="1463" b="1" dirty="0">
              <a:solidFill>
                <a:schemeClr val="bg2"/>
              </a:solidFill>
            </a:endParaRPr>
          </a:p>
        </p:txBody>
      </p:sp>
      <p:graphicFrame>
        <p:nvGraphicFramePr>
          <p:cNvPr id="13" name="Graphique 12"/>
          <p:cNvGraphicFramePr>
            <a:graphicFrameLocks/>
          </p:cNvGraphicFramePr>
          <p:nvPr>
            <p:extLst>
              <p:ext uri="{D42A27DB-BD31-4B8C-83A1-F6EECF244321}">
                <p14:modId xmlns:p14="http://schemas.microsoft.com/office/powerpoint/2010/main" val="3526488465"/>
              </p:ext>
            </p:extLst>
          </p:nvPr>
        </p:nvGraphicFramePr>
        <p:xfrm>
          <a:off x="12846" y="2348880"/>
          <a:ext cx="5153984" cy="2581023"/>
        </p:xfrm>
        <a:graphic>
          <a:graphicData uri="http://schemas.openxmlformats.org/drawingml/2006/chart">
            <c:chart xmlns:c="http://schemas.openxmlformats.org/drawingml/2006/chart" xmlns:r="http://schemas.openxmlformats.org/officeDocument/2006/relationships" r:id="rId2"/>
          </a:graphicData>
        </a:graphic>
      </p:graphicFrame>
      <p:sp>
        <p:nvSpPr>
          <p:cNvPr id="14" name="Espace réservé du pied de page 13"/>
          <p:cNvSpPr>
            <a:spLocks noGrp="1"/>
          </p:cNvSpPr>
          <p:nvPr>
            <p:ph type="ftr" sz="quarter" idx="11"/>
          </p:nvPr>
        </p:nvSpPr>
        <p:spPr/>
        <p:txBody>
          <a:bodyPr/>
          <a:lstStyle/>
          <a:p>
            <a:pPr>
              <a:defRPr/>
            </a:pPr>
            <a:r>
              <a:rPr lang="it-IT" smtClean="0"/>
              <a:t>CSA vendredi 18 octobre 2024</a:t>
            </a:r>
            <a:endParaRPr lang="fr-FR"/>
          </a:p>
        </p:txBody>
      </p:sp>
      <p:graphicFrame>
        <p:nvGraphicFramePr>
          <p:cNvPr id="15" name="Tableau 14"/>
          <p:cNvGraphicFramePr>
            <a:graphicFrameLocks noGrp="1"/>
          </p:cNvGraphicFramePr>
          <p:nvPr>
            <p:extLst>
              <p:ext uri="{D42A27DB-BD31-4B8C-83A1-F6EECF244321}">
                <p14:modId xmlns:p14="http://schemas.microsoft.com/office/powerpoint/2010/main" val="2753532551"/>
              </p:ext>
            </p:extLst>
          </p:nvPr>
        </p:nvGraphicFramePr>
        <p:xfrm>
          <a:off x="5241032" y="2226853"/>
          <a:ext cx="3867785" cy="3702050"/>
        </p:xfrm>
        <a:graphic>
          <a:graphicData uri="http://schemas.openxmlformats.org/drawingml/2006/table">
            <a:tbl>
              <a:tblPr firstRow="1" firstCol="1" bandRow="1"/>
              <a:tblGrid>
                <a:gridCol w="2877185">
                  <a:extLst>
                    <a:ext uri="{9D8B030D-6E8A-4147-A177-3AD203B41FA5}">
                      <a16:colId xmlns:a16="http://schemas.microsoft.com/office/drawing/2014/main" val="3417338881"/>
                    </a:ext>
                  </a:extLst>
                </a:gridCol>
                <a:gridCol w="990600">
                  <a:extLst>
                    <a:ext uri="{9D8B030D-6E8A-4147-A177-3AD203B41FA5}">
                      <a16:colId xmlns:a16="http://schemas.microsoft.com/office/drawing/2014/main" val="4275530325"/>
                    </a:ext>
                  </a:extLst>
                </a:gridCol>
              </a:tblGrid>
              <a:tr h="122027">
                <a:tc>
                  <a:txBody>
                    <a:bodyPr/>
                    <a:lstStyle/>
                    <a:p>
                      <a:pPr lvl="0">
                        <a:lnSpc>
                          <a:spcPct val="107000"/>
                        </a:lnSpc>
                        <a:spcAft>
                          <a:spcPts val="0"/>
                        </a:spcAft>
                      </a:pPr>
                      <a:r>
                        <a:rPr lang="fr-FR" sz="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Immobilier-dépense</a:t>
                      </a:r>
                      <a:r>
                        <a:rPr lang="fr-FR" sz="1200"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de l’occupant</a:t>
                      </a:r>
                      <a:endParaRPr lang="fr-F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1 367 449 €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0860536"/>
                  </a:ext>
                </a:extLst>
              </a:tr>
              <a:tr h="57532">
                <a:tc>
                  <a:txBody>
                    <a:bodyPr/>
                    <a:lstStyle/>
                    <a:p>
                      <a:pPr lvl="0">
                        <a:lnSpc>
                          <a:spcPct val="107000"/>
                        </a:lnSpc>
                        <a:spcAft>
                          <a:spcPts val="0"/>
                        </a:spcAft>
                      </a:pPr>
                      <a:r>
                        <a:rPr lang="fr-FR" sz="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Immobilier-dépense</a:t>
                      </a:r>
                      <a:r>
                        <a:rPr lang="fr-FR" sz="1200"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du propriétaire</a:t>
                      </a:r>
                      <a:endParaRPr lang="fr-F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1 918 877 €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4710336"/>
                  </a:ext>
                </a:extLst>
              </a:tr>
              <a:tr h="0">
                <a:tc>
                  <a:txBody>
                    <a:bodyPr/>
                    <a:lstStyle/>
                    <a:p>
                      <a:pPr lvl="0">
                        <a:lnSpc>
                          <a:spcPct val="107000"/>
                        </a:lnSpc>
                        <a:spcAft>
                          <a:spcPts val="0"/>
                        </a:spcAft>
                      </a:pPr>
                      <a:r>
                        <a:rPr lang="fr-FR" sz="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Systèmes</a:t>
                      </a:r>
                      <a:r>
                        <a:rPr lang="fr-FR" sz="1200"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d’information</a:t>
                      </a:r>
                      <a:endParaRPr lang="fr-F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4 555 904 €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3187006"/>
                  </a:ext>
                </a:extLst>
              </a:tr>
              <a:tr h="0">
                <a:tc>
                  <a:txBody>
                    <a:bodyPr/>
                    <a:lstStyle/>
                    <a:p>
                      <a:pPr lvl="0">
                        <a:lnSpc>
                          <a:spcPct val="107000"/>
                        </a:lnSpc>
                        <a:spcAft>
                          <a:spcPts val="0"/>
                        </a:spcAft>
                      </a:pPr>
                      <a:r>
                        <a:rPr lang="fr-FR" sz="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Formation</a:t>
                      </a:r>
                      <a:endParaRPr lang="fr-F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297 816 €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1156879"/>
                  </a:ext>
                </a:extLst>
              </a:tr>
              <a:tr h="0">
                <a:tc>
                  <a:txBody>
                    <a:bodyPr/>
                    <a:lstStyle/>
                    <a:p>
                      <a:pPr lvl="0">
                        <a:lnSpc>
                          <a:spcPct val="107000"/>
                        </a:lnSpc>
                        <a:spcAft>
                          <a:spcPts val="0"/>
                        </a:spcAft>
                      </a:pPr>
                      <a:r>
                        <a:rPr lang="fr-FR" sz="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Frais de déplacement</a:t>
                      </a:r>
                      <a:endParaRPr lang="fr-F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197 309 €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2867678"/>
                  </a:ext>
                </a:extLst>
              </a:tr>
              <a:tr h="0">
                <a:tc>
                  <a:txBody>
                    <a:bodyPr/>
                    <a:lstStyle/>
                    <a:p>
                      <a:pPr lvl="0">
                        <a:lnSpc>
                          <a:spcPct val="107000"/>
                        </a:lnSpc>
                        <a:spcAft>
                          <a:spcPts val="0"/>
                        </a:spcAft>
                      </a:pPr>
                      <a:r>
                        <a:rPr lang="fr-FR" sz="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Frais</a:t>
                      </a:r>
                      <a:r>
                        <a:rPr lang="fr-FR" sz="1200"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de changement de résidence</a:t>
                      </a:r>
                    </a:p>
                    <a:p>
                      <a:pPr lvl="0">
                        <a:lnSpc>
                          <a:spcPct val="107000"/>
                        </a:lnSpc>
                        <a:spcAft>
                          <a:spcPts val="0"/>
                        </a:spcAft>
                      </a:pPr>
                      <a:r>
                        <a:rPr lang="fr-FR" sz="1200"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Congés bonifiés et congés </a:t>
                      </a:r>
                      <a:r>
                        <a:rPr lang="fr-FR" sz="1200" baseline="0" dirty="0" err="1"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adm</a:t>
                      </a:r>
                      <a:r>
                        <a:rPr lang="fr-FR" sz="1200"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fr-F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207 900 €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209369"/>
                  </a:ext>
                </a:extLst>
              </a:tr>
              <a:tr h="0">
                <a:tc>
                  <a:txBody>
                    <a:bodyPr/>
                    <a:lstStyle/>
                    <a:p>
                      <a:pPr lvl="0">
                        <a:lnSpc>
                          <a:spcPct val="107000"/>
                        </a:lnSpc>
                        <a:spcAft>
                          <a:spcPts val="0"/>
                        </a:spcAft>
                      </a:pPr>
                      <a:r>
                        <a:rPr lang="fr-FR" sz="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Action</a:t>
                      </a:r>
                      <a:r>
                        <a:rPr lang="fr-FR" sz="1200"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sociale</a:t>
                      </a:r>
                      <a:endParaRPr lang="fr-F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485 306 €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5084556"/>
                  </a:ext>
                </a:extLst>
              </a:tr>
              <a:tr h="0">
                <a:tc>
                  <a:txBody>
                    <a:bodyPr/>
                    <a:lstStyle/>
                    <a:p>
                      <a:pPr lvl="0">
                        <a:lnSpc>
                          <a:spcPct val="107000"/>
                        </a:lnSpc>
                        <a:spcAft>
                          <a:spcPts val="0"/>
                        </a:spcAft>
                      </a:pPr>
                      <a:r>
                        <a:rPr lang="fr-FR" sz="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Autres dépenses</a:t>
                      </a:r>
                      <a:r>
                        <a:rPr lang="fr-FR" sz="1200"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de fonctionnement courant</a:t>
                      </a:r>
                      <a:endParaRPr lang="fr-F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1 053 649 €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6618571"/>
                  </a:ext>
                </a:extLst>
              </a:tr>
              <a:tr h="0">
                <a:tc>
                  <a:txBody>
                    <a:bodyPr/>
                    <a:lstStyle/>
                    <a:p>
                      <a:pPr lvl="0">
                        <a:lnSpc>
                          <a:spcPct val="107000"/>
                        </a:lnSpc>
                        <a:spcAft>
                          <a:spcPts val="0"/>
                        </a:spcAft>
                      </a:pPr>
                      <a:r>
                        <a:rPr lang="fr-FR" sz="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Grands projets</a:t>
                      </a:r>
                      <a:endParaRPr lang="fr-F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42 848 €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1413386"/>
                  </a:ext>
                </a:extLst>
              </a:tr>
              <a:tr h="0">
                <a:tc>
                  <a:txBody>
                    <a:bodyPr/>
                    <a:lstStyle/>
                    <a:p>
                      <a:pPr lvl="0">
                        <a:lnSpc>
                          <a:spcPct val="107000"/>
                        </a:lnSpc>
                        <a:spcAft>
                          <a:spcPts val="0"/>
                        </a:spcAft>
                      </a:pPr>
                      <a:r>
                        <a:rPr lang="fr-FR" sz="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Opérateurs</a:t>
                      </a:r>
                      <a:endParaRPr lang="fr-F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0 €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7283352"/>
                  </a:ext>
                </a:extLst>
              </a:tr>
              <a:tr h="186510">
                <a:tc>
                  <a:txBody>
                    <a:bodyPr/>
                    <a:lstStyle/>
                    <a:p>
                      <a:pPr lvl="0">
                        <a:lnSpc>
                          <a:spcPct val="107000"/>
                        </a:lnSpc>
                        <a:spcAft>
                          <a:spcPts val="0"/>
                        </a:spcAft>
                      </a:pPr>
                      <a:r>
                        <a:rPr lang="fr-FR" sz="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Constructions scolaire</a:t>
                      </a:r>
                      <a:endParaRPr lang="fr-F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41 000 €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5688284"/>
                  </a:ext>
                </a:extLst>
              </a:tr>
              <a:tr h="0">
                <a:tc>
                  <a:txBody>
                    <a:bodyPr/>
                    <a:lstStyle/>
                    <a:p>
                      <a:pPr lvl="0">
                        <a:lnSpc>
                          <a:spcPct val="107000"/>
                        </a:lnSpc>
                        <a:spcAft>
                          <a:spcPts val="0"/>
                        </a:spcAft>
                      </a:pPr>
                      <a:r>
                        <a:rPr lang="fr-FR" sz="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Examens concours</a:t>
                      </a:r>
                    </a:p>
                    <a:p>
                      <a:pPr lvl="0">
                        <a:lnSpc>
                          <a:spcPct val="107000"/>
                        </a:lnSpc>
                        <a:spcAft>
                          <a:spcPts val="0"/>
                        </a:spcAft>
                      </a:pPr>
                      <a:r>
                        <a:rPr lang="fr-FR" sz="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Honoraires médicaux</a:t>
                      </a:r>
                      <a:endParaRPr lang="fr-F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1 503 635 €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8601715"/>
                  </a:ext>
                </a:extLst>
              </a:tr>
              <a:tr h="0">
                <a:tc>
                  <a:txBody>
                    <a:bodyPr/>
                    <a:lstStyle/>
                    <a:p>
                      <a:pPr lvl="0" algn="l" fontAlgn="b"/>
                      <a:r>
                        <a:rPr lang="fr-FR" sz="1200" b="0" i="0" u="none" strike="noStrike" baseline="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Numérique éducatif</a:t>
                      </a:r>
                      <a:endParaRPr lang="fr-FR"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440 240 €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2864414"/>
                  </a:ext>
                </a:extLst>
              </a:tr>
              <a:tr h="0">
                <a:tc>
                  <a:txBody>
                    <a:bodyPr/>
                    <a:lstStyle/>
                    <a:p>
                      <a:pPr lvl="0" algn="l" fontAlgn="b"/>
                      <a:r>
                        <a:rPr lang="fr-FR" sz="1200" b="0" i="0" u="none" strike="noStrike" baseline="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Transport scolaire outre mer</a:t>
                      </a:r>
                      <a:endParaRPr lang="fr-FR" sz="1200" b="0" i="0" u="none" strike="noStrik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0 €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0212490"/>
                  </a:ext>
                </a:extLst>
              </a:tr>
              <a:tr h="0">
                <a:tc>
                  <a:txBody>
                    <a:bodyPr/>
                    <a:lstStyle/>
                    <a:p>
                      <a:pPr lvl="0" algn="l" fontAlgn="b"/>
                      <a:r>
                        <a:rPr lang="fr-FR" sz="1200" b="0" i="0" u="none" strike="noStrike" baseline="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Relations internationales</a:t>
                      </a:r>
                      <a:endParaRPr lang="fr-FR"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1 956 €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5863368"/>
                  </a:ext>
                </a:extLst>
              </a:tr>
              <a:tr h="0">
                <a:tc>
                  <a:txBody>
                    <a:bodyPr/>
                    <a:lstStyle/>
                    <a:p>
                      <a:pPr lvl="0" algn="l" fontAlgn="b"/>
                      <a:r>
                        <a:rPr lang="fr-FR" sz="1100" b="1" i="0" u="none" strike="noStrike" dirty="0" smtClean="0">
                          <a:solidFill>
                            <a:srgbClr val="000000"/>
                          </a:solidFill>
                          <a:effectLst/>
                          <a:latin typeface="Calibri" panose="020F0502020204030204" pitchFamily="34" charset="0"/>
                        </a:rPr>
                        <a:t>TOTAL</a:t>
                      </a:r>
                      <a:endParaRPr lang="fr-FR" sz="1100" b="1" i="0" u="none" strike="noStrike" dirty="0">
                        <a:solidFill>
                          <a:srgbClr val="000000"/>
                        </a:solidFill>
                        <a:effectLst/>
                        <a:latin typeface="Calibri" panose="020F0502020204030204" pitchFamily="34" charset="0"/>
                      </a:endParaRPr>
                    </a:p>
                  </a:txBody>
                  <a:tcPr marL="9525" marR="9525" marT="952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1" i="0" u="none" strike="noStrike" dirty="0">
                          <a:solidFill>
                            <a:srgbClr val="000000"/>
                          </a:solidFill>
                          <a:effectLst/>
                          <a:latin typeface="Calibri" panose="020F0502020204030204" pitchFamily="34" charset="0"/>
                        </a:rPr>
                        <a:t>12 113 889 €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6511088"/>
                  </a:ext>
                </a:extLst>
              </a:tr>
            </a:tbl>
          </a:graphicData>
        </a:graphic>
      </p:graphicFrame>
    </p:spTree>
    <p:extLst>
      <p:ext uri="{BB962C8B-B14F-4D97-AF65-F5344CB8AC3E}">
        <p14:creationId xmlns:p14="http://schemas.microsoft.com/office/powerpoint/2010/main" val="42522790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BOP 230 : Vie de l’élève</a:t>
            </a:r>
            <a:br>
              <a:rPr lang="fr-FR" dirty="0" smtClean="0"/>
            </a:br>
            <a:r>
              <a:rPr lang="fr-FR" dirty="0" smtClean="0"/>
              <a:t>Les moyens</a:t>
            </a:r>
            <a:endParaRPr lang="fr-FR" dirty="0"/>
          </a:p>
        </p:txBody>
      </p:sp>
      <p:sp>
        <p:nvSpPr>
          <p:cNvPr id="7" name="ZoneTexte 6"/>
          <p:cNvSpPr txBox="1"/>
          <p:nvPr/>
        </p:nvSpPr>
        <p:spPr>
          <a:xfrm>
            <a:off x="329609" y="1772816"/>
            <a:ext cx="4983431" cy="2568717"/>
          </a:xfrm>
          <a:prstGeom prst="rect">
            <a:avLst/>
          </a:prstGeom>
          <a:noFill/>
        </p:spPr>
        <p:txBody>
          <a:bodyPr wrap="square" rtlCol="0">
            <a:spAutoFit/>
          </a:bodyPr>
          <a:lstStyle/>
          <a:p>
            <a:r>
              <a:rPr lang="fr-FR" sz="1463" b="1" dirty="0" smtClean="0">
                <a:solidFill>
                  <a:schemeClr val="bg2"/>
                </a:solidFill>
              </a:rPr>
              <a:t>Moyens à la rentrée 2024</a:t>
            </a:r>
          </a:p>
          <a:p>
            <a:endParaRPr lang="fr-FR" sz="1463" dirty="0"/>
          </a:p>
          <a:p>
            <a:r>
              <a:rPr lang="fr-FR" sz="1463" dirty="0" smtClean="0"/>
              <a:t>466 CPE</a:t>
            </a:r>
            <a:endParaRPr lang="fr-FR" sz="1463" dirty="0"/>
          </a:p>
          <a:p>
            <a:r>
              <a:rPr lang="fr-FR" sz="1463" dirty="0" smtClean="0"/>
              <a:t>467 </a:t>
            </a:r>
            <a:r>
              <a:rPr lang="fr-FR" sz="1463" dirty="0"/>
              <a:t>personnels de </a:t>
            </a:r>
            <a:r>
              <a:rPr lang="fr-FR" sz="1463" dirty="0" smtClean="0"/>
              <a:t>santé</a:t>
            </a:r>
            <a:endParaRPr lang="fr-FR" sz="1463" dirty="0"/>
          </a:p>
          <a:p>
            <a:endParaRPr lang="fr-FR" sz="1463" dirty="0"/>
          </a:p>
          <a:p>
            <a:r>
              <a:rPr lang="fr-FR" sz="1463" dirty="0" smtClean="0"/>
              <a:t>2 756 </a:t>
            </a:r>
            <a:r>
              <a:rPr lang="fr-FR" sz="1463" dirty="0"/>
              <a:t>ETP AESH </a:t>
            </a:r>
            <a:r>
              <a:rPr lang="fr-FR" sz="1138" dirty="0"/>
              <a:t>(soit </a:t>
            </a:r>
            <a:r>
              <a:rPr lang="fr-FR" sz="1138" dirty="0" smtClean="0"/>
              <a:t>54 </a:t>
            </a:r>
            <a:r>
              <a:rPr lang="fr-FR" sz="1138" dirty="0"/>
              <a:t>ETP supplémentaires à la rentrée </a:t>
            </a:r>
            <a:r>
              <a:rPr lang="fr-FR" sz="1138" dirty="0" smtClean="0"/>
              <a:t>2024)</a:t>
            </a:r>
            <a:endParaRPr lang="fr-FR" sz="1138" dirty="0"/>
          </a:p>
          <a:p>
            <a:endParaRPr lang="fr-FR" sz="1463" dirty="0" smtClean="0"/>
          </a:p>
          <a:p>
            <a:r>
              <a:rPr lang="fr-FR" sz="1463" dirty="0" smtClean="0"/>
              <a:t>1 890 ETP AED dont 277 ETP en CDI</a:t>
            </a:r>
          </a:p>
          <a:p>
            <a:r>
              <a:rPr lang="fr-FR" sz="1463" dirty="0" smtClean="0"/>
              <a:t>91 AED en contrat de préprofessionnalisation 2D</a:t>
            </a:r>
          </a:p>
          <a:p>
            <a:r>
              <a:rPr lang="fr-FR" sz="1463" dirty="0" smtClean="0"/>
              <a:t>14 </a:t>
            </a:r>
            <a:r>
              <a:rPr lang="fr-FR" sz="1463" dirty="0"/>
              <a:t>AED en contrat de </a:t>
            </a:r>
            <a:r>
              <a:rPr lang="fr-FR" sz="1463" dirty="0" smtClean="0"/>
              <a:t>préprofessionnalisation 1D</a:t>
            </a:r>
            <a:endParaRPr lang="fr-FR" sz="1463" dirty="0"/>
          </a:p>
          <a:p>
            <a:endParaRPr lang="fr-FR" sz="1463" dirty="0"/>
          </a:p>
        </p:txBody>
      </p:sp>
      <p:sp>
        <p:nvSpPr>
          <p:cNvPr id="3" name="Espace réservé du pied de page 2"/>
          <p:cNvSpPr>
            <a:spLocks noGrp="1"/>
          </p:cNvSpPr>
          <p:nvPr>
            <p:ph type="ftr" sz="quarter" idx="11"/>
          </p:nvPr>
        </p:nvSpPr>
        <p:spPr/>
        <p:txBody>
          <a:bodyPr/>
          <a:lstStyle/>
          <a:p>
            <a:pPr>
              <a:defRPr/>
            </a:pPr>
            <a:r>
              <a:rPr lang="it-IT" dirty="0" smtClean="0"/>
              <a:t>CSA vendredi 18 octobre 2024</a:t>
            </a:r>
            <a:endParaRPr lang="fr-FR" dirty="0"/>
          </a:p>
        </p:txBody>
      </p:sp>
    </p:spTree>
    <p:extLst>
      <p:ext uri="{BB962C8B-B14F-4D97-AF65-F5344CB8AC3E}">
        <p14:creationId xmlns:p14="http://schemas.microsoft.com/office/powerpoint/2010/main" val="39969017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BOP 230 : Vie de l’élève</a:t>
            </a:r>
            <a:br>
              <a:rPr lang="fr-FR" dirty="0" smtClean="0"/>
            </a:br>
            <a:r>
              <a:rPr lang="fr-FR" dirty="0" smtClean="0"/>
              <a:t>Les moyens</a:t>
            </a:r>
            <a:endParaRPr lang="fr-FR" dirty="0"/>
          </a:p>
        </p:txBody>
      </p:sp>
      <p:sp>
        <p:nvSpPr>
          <p:cNvPr id="3" name="Espace réservé du pied de page 2"/>
          <p:cNvSpPr>
            <a:spLocks noGrp="1"/>
          </p:cNvSpPr>
          <p:nvPr>
            <p:ph type="ftr" sz="quarter" idx="11"/>
          </p:nvPr>
        </p:nvSpPr>
        <p:spPr/>
        <p:txBody>
          <a:bodyPr/>
          <a:lstStyle/>
          <a:p>
            <a:pPr>
              <a:defRPr/>
            </a:pPr>
            <a:r>
              <a:rPr lang="it-IT" smtClean="0"/>
              <a:t>CSA vendredi 18 octobre 2024</a:t>
            </a:r>
            <a:endParaRPr lang="fr-FR"/>
          </a:p>
        </p:txBody>
      </p:sp>
      <p:sp>
        <p:nvSpPr>
          <p:cNvPr id="6" name="ZoneTexte 5"/>
          <p:cNvSpPr txBox="1"/>
          <p:nvPr/>
        </p:nvSpPr>
        <p:spPr>
          <a:xfrm>
            <a:off x="260813" y="1480534"/>
            <a:ext cx="8786989" cy="317459"/>
          </a:xfrm>
          <a:prstGeom prst="rect">
            <a:avLst/>
          </a:prstGeom>
          <a:noFill/>
        </p:spPr>
        <p:txBody>
          <a:bodyPr wrap="square" rtlCol="0">
            <a:spAutoFit/>
          </a:bodyPr>
          <a:lstStyle/>
          <a:p>
            <a:pPr algn="ctr"/>
            <a:r>
              <a:rPr lang="fr-FR" sz="1463" b="1" dirty="0">
                <a:solidFill>
                  <a:schemeClr val="bg2"/>
                </a:solidFill>
              </a:rPr>
              <a:t>Evolution des emplois </a:t>
            </a:r>
            <a:r>
              <a:rPr lang="fr-FR" sz="1463" b="1" dirty="0" smtClean="0">
                <a:solidFill>
                  <a:schemeClr val="bg2"/>
                </a:solidFill>
              </a:rPr>
              <a:t>d’AESH et des </a:t>
            </a:r>
            <a:r>
              <a:rPr lang="fr-FR" sz="1463" b="1" dirty="0">
                <a:solidFill>
                  <a:schemeClr val="bg2"/>
                </a:solidFill>
              </a:rPr>
              <a:t>effectifs élèves accompagnés</a:t>
            </a:r>
          </a:p>
        </p:txBody>
      </p:sp>
      <p:sp>
        <p:nvSpPr>
          <p:cNvPr id="9" name="Rectangle 8"/>
          <p:cNvSpPr/>
          <p:nvPr/>
        </p:nvSpPr>
        <p:spPr>
          <a:xfrm>
            <a:off x="416496" y="3789040"/>
            <a:ext cx="4463081" cy="317010"/>
          </a:xfrm>
          <a:prstGeom prst="rect">
            <a:avLst/>
          </a:prstGeom>
        </p:spPr>
        <p:txBody>
          <a:bodyPr wrap="none">
            <a:spAutoFit/>
          </a:bodyPr>
          <a:lstStyle/>
          <a:p>
            <a:pPr algn="ctr">
              <a:defRPr sz="1400" b="0" i="0" u="none" strike="noStrike" kern="1200" spc="0" baseline="0">
                <a:solidFill>
                  <a:srgbClr val="E7E6E6"/>
                </a:solidFill>
                <a:latin typeface="+mn-lt"/>
                <a:ea typeface="+mn-ea"/>
                <a:cs typeface="+mn-cs"/>
              </a:defRPr>
            </a:pPr>
            <a:r>
              <a:rPr lang="fr-FR" sz="1460" b="1" dirty="0">
                <a:solidFill>
                  <a:schemeClr val="bg2"/>
                </a:solidFill>
              </a:rPr>
              <a:t>Evolution du ratio d'encadrement Elèves/AESH</a:t>
            </a:r>
          </a:p>
        </p:txBody>
      </p:sp>
      <p:graphicFrame>
        <p:nvGraphicFramePr>
          <p:cNvPr id="10" name="Graphique 9"/>
          <p:cNvGraphicFramePr>
            <a:graphicFrameLocks/>
          </p:cNvGraphicFramePr>
          <p:nvPr>
            <p:extLst>
              <p:ext uri="{D42A27DB-BD31-4B8C-83A1-F6EECF244321}">
                <p14:modId xmlns:p14="http://schemas.microsoft.com/office/powerpoint/2010/main" val="3480163114"/>
              </p:ext>
            </p:extLst>
          </p:nvPr>
        </p:nvGraphicFramePr>
        <p:xfrm>
          <a:off x="350821" y="2015360"/>
          <a:ext cx="8490611" cy="17031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phique 7"/>
          <p:cNvGraphicFramePr>
            <a:graphicFrameLocks/>
          </p:cNvGraphicFramePr>
          <p:nvPr>
            <p:extLst>
              <p:ext uri="{D42A27DB-BD31-4B8C-83A1-F6EECF244321}">
                <p14:modId xmlns:p14="http://schemas.microsoft.com/office/powerpoint/2010/main" val="986822416"/>
              </p:ext>
            </p:extLst>
          </p:nvPr>
        </p:nvGraphicFramePr>
        <p:xfrm>
          <a:off x="344488" y="4221088"/>
          <a:ext cx="8496944" cy="23042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0085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it-IT" smtClean="0"/>
              <a:t>CSA vendredi 18 octobre 2024</a:t>
            </a:r>
            <a:endParaRPr lang="fr-FR" dirty="0"/>
          </a:p>
        </p:txBody>
      </p:sp>
      <p:sp>
        <p:nvSpPr>
          <p:cNvPr id="5" name="Espace réservé du texte 4"/>
          <p:cNvSpPr>
            <a:spLocks noGrp="1"/>
          </p:cNvSpPr>
          <p:nvPr>
            <p:ph type="body" sz="quarter" idx="13"/>
          </p:nvPr>
        </p:nvSpPr>
        <p:spPr>
          <a:xfrm>
            <a:off x="373880" y="1340768"/>
            <a:ext cx="9126001" cy="4896544"/>
          </a:xfrm>
        </p:spPr>
        <p:txBody>
          <a:bodyPr/>
          <a:lstStyle/>
          <a:p>
            <a:r>
              <a:rPr lang="fr-FR" sz="2550" dirty="0" smtClean="0">
                <a:latin typeface="+mj-lt"/>
              </a:rPr>
              <a:t> Approbation </a:t>
            </a:r>
            <a:r>
              <a:rPr lang="fr-FR" sz="2550" dirty="0">
                <a:latin typeface="+mj-lt"/>
              </a:rPr>
              <a:t>des </a:t>
            </a:r>
            <a:r>
              <a:rPr lang="fr-FR" sz="2550" dirty="0" smtClean="0">
                <a:latin typeface="+mj-lt"/>
              </a:rPr>
              <a:t>procès-verbaux des CSA (vote)</a:t>
            </a:r>
          </a:p>
          <a:p>
            <a:pPr marL="0" indent="0">
              <a:buNone/>
            </a:pPr>
            <a:endParaRPr lang="fr-FR" sz="1800" dirty="0" smtClean="0"/>
          </a:p>
          <a:p>
            <a:pPr lvl="2"/>
            <a:r>
              <a:rPr lang="fr-FR" sz="1600" dirty="0" smtClean="0"/>
              <a:t>PV du CSA </a:t>
            </a:r>
            <a:r>
              <a:rPr lang="fr-FR" sz="1600" dirty="0"/>
              <a:t>du 19 juin </a:t>
            </a:r>
            <a:r>
              <a:rPr lang="fr-FR" sz="1600" dirty="0" smtClean="0"/>
              <a:t>2024</a:t>
            </a:r>
          </a:p>
          <a:p>
            <a:pPr marL="359991" lvl="2" indent="0">
              <a:buNone/>
            </a:pPr>
            <a:endParaRPr lang="fr-FR" sz="1600" dirty="0"/>
          </a:p>
          <a:p>
            <a:pPr lvl="2"/>
            <a:r>
              <a:rPr lang="fr-FR" sz="1600" dirty="0"/>
              <a:t>PV du </a:t>
            </a:r>
            <a:r>
              <a:rPr lang="fr-FR" sz="1600" dirty="0" smtClean="0"/>
              <a:t>CSA </a:t>
            </a:r>
            <a:r>
              <a:rPr lang="fr-FR" sz="1600" dirty="0"/>
              <a:t>du 1er juillet 2024</a:t>
            </a:r>
          </a:p>
          <a:p>
            <a:r>
              <a:rPr lang="fr-FR" sz="1800" dirty="0" smtClean="0">
                <a:solidFill>
                  <a:schemeClr val="bg1"/>
                </a:solidFill>
              </a:rPr>
              <a:t>Revalorisation </a:t>
            </a:r>
            <a:r>
              <a:rPr lang="fr-FR" sz="1800" dirty="0">
                <a:solidFill>
                  <a:schemeClr val="bg1"/>
                </a:solidFill>
              </a:rPr>
              <a:t>de l’IFSE des personnels de la filière médico-sociale </a:t>
            </a:r>
            <a:endParaRPr lang="fr-FR" sz="1800" dirty="0" smtClean="0">
              <a:solidFill>
                <a:schemeClr val="bg1"/>
              </a:solidFill>
            </a:endParaRPr>
          </a:p>
          <a:p>
            <a:r>
              <a:rPr lang="fr-FR" sz="1800" dirty="0">
                <a:solidFill>
                  <a:schemeClr val="bg1"/>
                </a:solidFill>
              </a:rPr>
              <a:t> </a:t>
            </a:r>
            <a:r>
              <a:rPr lang="fr-FR" sz="1800" dirty="0" smtClean="0">
                <a:solidFill>
                  <a:schemeClr val="bg1"/>
                </a:solidFill>
              </a:rPr>
              <a:t>Revalorisation </a:t>
            </a:r>
            <a:r>
              <a:rPr lang="fr-FR" sz="1800" dirty="0">
                <a:solidFill>
                  <a:schemeClr val="bg1"/>
                </a:solidFill>
              </a:rPr>
              <a:t>de l’IFSE des personnels de catégorie C de la filière </a:t>
            </a:r>
            <a:r>
              <a:rPr lang="fr-FR" sz="1800" dirty="0" smtClean="0">
                <a:solidFill>
                  <a:schemeClr val="bg1"/>
                </a:solidFill>
              </a:rPr>
              <a:t>administrative </a:t>
            </a:r>
          </a:p>
          <a:p>
            <a:r>
              <a:rPr lang="fr-FR" sz="1800" dirty="0">
                <a:solidFill>
                  <a:schemeClr val="bg1"/>
                </a:solidFill>
              </a:rPr>
              <a:t> </a:t>
            </a:r>
            <a:r>
              <a:rPr lang="fr-FR" sz="1800" dirty="0" smtClean="0">
                <a:solidFill>
                  <a:schemeClr val="bg1"/>
                </a:solidFill>
              </a:rPr>
              <a:t>Revalorisation </a:t>
            </a:r>
            <a:r>
              <a:rPr lang="fr-FR" sz="1800" dirty="0">
                <a:solidFill>
                  <a:schemeClr val="bg1"/>
                </a:solidFill>
              </a:rPr>
              <a:t>de l’IFSE des personnels </a:t>
            </a:r>
            <a:r>
              <a:rPr lang="fr-FR" sz="1800" dirty="0" smtClean="0">
                <a:solidFill>
                  <a:schemeClr val="bg1"/>
                </a:solidFill>
              </a:rPr>
              <a:t>ITRF </a:t>
            </a:r>
          </a:p>
          <a:p>
            <a:r>
              <a:rPr lang="fr-FR" sz="1800" dirty="0">
                <a:solidFill>
                  <a:schemeClr val="bg1"/>
                </a:solidFill>
              </a:rPr>
              <a:t> </a:t>
            </a:r>
            <a:r>
              <a:rPr lang="fr-FR" sz="1800" dirty="0" smtClean="0">
                <a:solidFill>
                  <a:schemeClr val="bg1"/>
                </a:solidFill>
              </a:rPr>
              <a:t>Bilan </a:t>
            </a:r>
            <a:r>
              <a:rPr lang="fr-FR" sz="1800" dirty="0">
                <a:solidFill>
                  <a:schemeClr val="bg1"/>
                </a:solidFill>
              </a:rPr>
              <a:t>de l'affectation et de </a:t>
            </a:r>
            <a:r>
              <a:rPr lang="fr-FR" sz="1800" dirty="0" smtClean="0">
                <a:solidFill>
                  <a:schemeClr val="bg1"/>
                </a:solidFill>
              </a:rPr>
              <a:t>l'orientation </a:t>
            </a:r>
          </a:p>
          <a:p>
            <a:r>
              <a:rPr lang="fr-FR" sz="1800" dirty="0">
                <a:solidFill>
                  <a:schemeClr val="bg1"/>
                </a:solidFill>
              </a:rPr>
              <a:t> </a:t>
            </a:r>
            <a:r>
              <a:rPr lang="fr-FR" sz="1800" dirty="0" smtClean="0">
                <a:solidFill>
                  <a:schemeClr val="bg1"/>
                </a:solidFill>
              </a:rPr>
              <a:t>Constat </a:t>
            </a:r>
            <a:r>
              <a:rPr lang="fr-FR" sz="1800" dirty="0">
                <a:solidFill>
                  <a:schemeClr val="bg1"/>
                </a:solidFill>
              </a:rPr>
              <a:t>des effectifs de </a:t>
            </a:r>
            <a:r>
              <a:rPr lang="fr-FR" sz="1800" dirty="0" smtClean="0">
                <a:solidFill>
                  <a:schemeClr val="bg1"/>
                </a:solidFill>
              </a:rPr>
              <a:t>rentrée </a:t>
            </a:r>
          </a:p>
          <a:p>
            <a:r>
              <a:rPr lang="fr-FR" sz="1800" dirty="0">
                <a:solidFill>
                  <a:schemeClr val="bg1"/>
                </a:solidFill>
              </a:rPr>
              <a:t> </a:t>
            </a:r>
            <a:r>
              <a:rPr lang="fr-FR" sz="1800" dirty="0" smtClean="0">
                <a:solidFill>
                  <a:schemeClr val="bg1"/>
                </a:solidFill>
              </a:rPr>
              <a:t>Pacte </a:t>
            </a:r>
          </a:p>
          <a:p>
            <a:r>
              <a:rPr lang="fr-FR" sz="1800" dirty="0">
                <a:solidFill>
                  <a:schemeClr val="bg1"/>
                </a:solidFill>
              </a:rPr>
              <a:t> </a:t>
            </a:r>
            <a:r>
              <a:rPr lang="fr-FR" sz="1800" dirty="0" smtClean="0">
                <a:solidFill>
                  <a:schemeClr val="bg1"/>
                </a:solidFill>
              </a:rPr>
              <a:t>Présentation </a:t>
            </a:r>
            <a:r>
              <a:rPr lang="fr-FR" sz="1800" dirty="0">
                <a:solidFill>
                  <a:schemeClr val="bg1"/>
                </a:solidFill>
              </a:rPr>
              <a:t>du budget </a:t>
            </a:r>
            <a:r>
              <a:rPr lang="fr-FR" sz="1800" dirty="0" smtClean="0">
                <a:solidFill>
                  <a:schemeClr val="bg1"/>
                </a:solidFill>
              </a:rPr>
              <a:t>académique </a:t>
            </a:r>
          </a:p>
          <a:p>
            <a:r>
              <a:rPr lang="fr-FR" sz="1800" dirty="0">
                <a:solidFill>
                  <a:schemeClr val="bg1"/>
                </a:solidFill>
              </a:rPr>
              <a:t> </a:t>
            </a:r>
            <a:r>
              <a:rPr lang="fr-FR" sz="1800" dirty="0" smtClean="0">
                <a:solidFill>
                  <a:schemeClr val="bg1"/>
                </a:solidFill>
              </a:rPr>
              <a:t>Questions diverses</a:t>
            </a:r>
            <a:endParaRPr lang="fr-FR" sz="1800" dirty="0">
              <a:solidFill>
                <a:schemeClr val="bg1"/>
              </a:solidFill>
            </a:endParaRPr>
          </a:p>
          <a:p>
            <a:pPr marL="0" indent="0">
              <a:buNone/>
            </a:pPr>
            <a:endParaRPr lang="fr-FR" sz="1800" dirty="0" smtClean="0"/>
          </a:p>
        </p:txBody>
      </p:sp>
    </p:spTree>
    <p:extLst>
      <p:ext uri="{BB962C8B-B14F-4D97-AF65-F5344CB8AC3E}">
        <p14:creationId xmlns:p14="http://schemas.microsoft.com/office/powerpoint/2010/main" val="3436720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BOP 230 : Vie de l’élève</a:t>
            </a:r>
            <a:br>
              <a:rPr lang="fr-FR" dirty="0" smtClean="0"/>
            </a:br>
            <a:r>
              <a:rPr lang="fr-FR" dirty="0" smtClean="0"/>
              <a:t>La rémunération</a:t>
            </a:r>
            <a:endParaRPr lang="fr-FR" dirty="0"/>
          </a:p>
        </p:txBody>
      </p:sp>
      <p:sp>
        <p:nvSpPr>
          <p:cNvPr id="12" name="ZoneTexte 11"/>
          <p:cNvSpPr txBox="1"/>
          <p:nvPr/>
        </p:nvSpPr>
        <p:spPr>
          <a:xfrm>
            <a:off x="5115082" y="1743389"/>
            <a:ext cx="3006270" cy="317459"/>
          </a:xfrm>
          <a:prstGeom prst="rect">
            <a:avLst/>
          </a:prstGeom>
          <a:noFill/>
        </p:spPr>
        <p:txBody>
          <a:bodyPr wrap="square" rtlCol="0">
            <a:spAutoFit/>
          </a:bodyPr>
          <a:lstStyle/>
          <a:p>
            <a:pPr algn="ctr"/>
            <a:r>
              <a:rPr lang="fr-FR" sz="1463" b="1" dirty="0">
                <a:solidFill>
                  <a:schemeClr val="bg2"/>
                </a:solidFill>
              </a:rPr>
              <a:t>Masse salariale : </a:t>
            </a:r>
            <a:r>
              <a:rPr lang="fr-FR" sz="1463" b="1" dirty="0" smtClean="0">
                <a:solidFill>
                  <a:schemeClr val="bg2"/>
                </a:solidFill>
              </a:rPr>
              <a:t>146 131 637 €</a:t>
            </a:r>
            <a:endParaRPr lang="fr-FR" sz="1463" b="1" dirty="0">
              <a:solidFill>
                <a:schemeClr val="bg2"/>
              </a:solidFill>
            </a:endParaRPr>
          </a:p>
        </p:txBody>
      </p:sp>
      <p:sp>
        <p:nvSpPr>
          <p:cNvPr id="4" name="ZoneTexte 3"/>
          <p:cNvSpPr txBox="1"/>
          <p:nvPr/>
        </p:nvSpPr>
        <p:spPr>
          <a:xfrm>
            <a:off x="642755" y="1722289"/>
            <a:ext cx="3825846" cy="542584"/>
          </a:xfrm>
          <a:prstGeom prst="rect">
            <a:avLst/>
          </a:prstGeom>
          <a:noFill/>
        </p:spPr>
        <p:txBody>
          <a:bodyPr wrap="square" rtlCol="0">
            <a:spAutoFit/>
          </a:bodyPr>
          <a:lstStyle/>
          <a:p>
            <a:pPr algn="ctr"/>
            <a:r>
              <a:rPr lang="fr-FR" sz="1463" b="1" dirty="0">
                <a:solidFill>
                  <a:schemeClr val="bg2"/>
                </a:solidFill>
              </a:rPr>
              <a:t>Evolution de la masse salariale et des emplois </a:t>
            </a:r>
            <a:endParaRPr lang="fr-FR" sz="1463" dirty="0">
              <a:solidFill>
                <a:schemeClr val="bg2"/>
              </a:solidFill>
            </a:endParaRPr>
          </a:p>
        </p:txBody>
      </p:sp>
      <p:sp>
        <p:nvSpPr>
          <p:cNvPr id="3" name="Espace réservé du pied de page 2"/>
          <p:cNvSpPr>
            <a:spLocks noGrp="1"/>
          </p:cNvSpPr>
          <p:nvPr>
            <p:ph type="ftr" sz="quarter" idx="11"/>
          </p:nvPr>
        </p:nvSpPr>
        <p:spPr/>
        <p:txBody>
          <a:bodyPr/>
          <a:lstStyle/>
          <a:p>
            <a:pPr>
              <a:defRPr/>
            </a:pPr>
            <a:r>
              <a:rPr lang="it-IT" smtClean="0"/>
              <a:t>CSA vendredi 18 octobre 2024</a:t>
            </a:r>
            <a:endParaRPr lang="fr-FR"/>
          </a:p>
        </p:txBody>
      </p:sp>
      <p:graphicFrame>
        <p:nvGraphicFramePr>
          <p:cNvPr id="10" name="Graphique 9"/>
          <p:cNvGraphicFramePr>
            <a:graphicFrameLocks/>
          </p:cNvGraphicFramePr>
          <p:nvPr>
            <p:extLst>
              <p:ext uri="{D42A27DB-BD31-4B8C-83A1-F6EECF244321}">
                <p14:modId xmlns:p14="http://schemas.microsoft.com/office/powerpoint/2010/main" val="2523731210"/>
              </p:ext>
            </p:extLst>
          </p:nvPr>
        </p:nvGraphicFramePr>
        <p:xfrm>
          <a:off x="4900128" y="2598200"/>
          <a:ext cx="4572000" cy="2654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phique 10"/>
          <p:cNvGraphicFramePr>
            <a:graphicFrameLocks/>
          </p:cNvGraphicFramePr>
          <p:nvPr>
            <p:extLst>
              <p:ext uri="{D42A27DB-BD31-4B8C-83A1-F6EECF244321}">
                <p14:modId xmlns:p14="http://schemas.microsoft.com/office/powerpoint/2010/main" val="2934918423"/>
              </p:ext>
            </p:extLst>
          </p:nvPr>
        </p:nvGraphicFramePr>
        <p:xfrm>
          <a:off x="200472" y="2574097"/>
          <a:ext cx="4571900" cy="25830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aphique 12"/>
          <p:cNvGraphicFramePr>
            <a:graphicFrameLocks/>
          </p:cNvGraphicFramePr>
          <p:nvPr>
            <p:extLst>
              <p:ext uri="{D42A27DB-BD31-4B8C-83A1-F6EECF244321}">
                <p14:modId xmlns:p14="http://schemas.microsoft.com/office/powerpoint/2010/main" val="564876547"/>
              </p:ext>
            </p:extLst>
          </p:nvPr>
        </p:nvGraphicFramePr>
        <p:xfrm>
          <a:off x="4468600" y="2264872"/>
          <a:ext cx="5096161" cy="3612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aphique 8"/>
          <p:cNvGraphicFramePr>
            <a:graphicFrameLocks/>
          </p:cNvGraphicFramePr>
          <p:nvPr>
            <p:extLst>
              <p:ext uri="{D42A27DB-BD31-4B8C-83A1-F6EECF244321}">
                <p14:modId xmlns:p14="http://schemas.microsoft.com/office/powerpoint/2010/main" val="731802290"/>
              </p:ext>
            </p:extLst>
          </p:nvPr>
        </p:nvGraphicFramePr>
        <p:xfrm>
          <a:off x="4664968" y="2204864"/>
          <a:ext cx="4670425" cy="3672408"/>
        </p:xfrm>
        <a:graphic>
          <a:graphicData uri="http://schemas.openxmlformats.org/drawingml/2006/chart">
            <c:chart xmlns:c="http://schemas.openxmlformats.org/drawingml/2006/chart" xmlns:r="http://schemas.openxmlformats.org/officeDocument/2006/relationships" r:id="rId5"/>
          </a:graphicData>
        </a:graphic>
      </p:graphicFrame>
      <p:sp>
        <p:nvSpPr>
          <p:cNvPr id="14" name="Bulle ronde 13"/>
          <p:cNvSpPr/>
          <p:nvPr/>
        </p:nvSpPr>
        <p:spPr>
          <a:xfrm>
            <a:off x="7601893" y="2014681"/>
            <a:ext cx="2077552" cy="640928"/>
          </a:xfrm>
          <a:prstGeom prst="wedgeEllipseCallout">
            <a:avLst>
              <a:gd name="adj1" fmla="val -23315"/>
              <a:gd name="adj2" fmla="val 11395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800" dirty="0"/>
              <a:t>Entre 2023 et 2024, </a:t>
            </a:r>
          </a:p>
          <a:p>
            <a:pPr algn="ctr"/>
            <a:r>
              <a:rPr lang="fr-FR" sz="800" dirty="0"/>
              <a:t>l</a:t>
            </a:r>
            <a:r>
              <a:rPr lang="fr-FR" sz="800" dirty="0" smtClean="0"/>
              <a:t>’indemnitaire </a:t>
            </a:r>
            <a:r>
              <a:rPr lang="fr-FR" sz="800" dirty="0"/>
              <a:t>a augmenté de </a:t>
            </a:r>
            <a:r>
              <a:rPr lang="fr-FR" sz="800" dirty="0" smtClean="0"/>
              <a:t>43%</a:t>
            </a:r>
            <a:endParaRPr lang="fr-FR" sz="800" dirty="0"/>
          </a:p>
        </p:txBody>
      </p:sp>
    </p:spTree>
    <p:extLst>
      <p:ext uri="{BB962C8B-B14F-4D97-AF65-F5344CB8AC3E}">
        <p14:creationId xmlns:p14="http://schemas.microsoft.com/office/powerpoint/2010/main" val="23536953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BOP 230 : Vie de l’élève</a:t>
            </a:r>
            <a:br>
              <a:rPr lang="fr-FR" dirty="0" smtClean="0"/>
            </a:br>
            <a:r>
              <a:rPr lang="fr-FR" dirty="0" smtClean="0"/>
              <a:t>Les dépenses</a:t>
            </a:r>
            <a:endParaRPr lang="fr-FR" dirty="0"/>
          </a:p>
        </p:txBody>
      </p:sp>
      <p:sp>
        <p:nvSpPr>
          <p:cNvPr id="12" name="ZoneTexte 11"/>
          <p:cNvSpPr txBox="1"/>
          <p:nvPr/>
        </p:nvSpPr>
        <p:spPr>
          <a:xfrm>
            <a:off x="204448" y="1637972"/>
            <a:ext cx="4495179" cy="542584"/>
          </a:xfrm>
          <a:prstGeom prst="rect">
            <a:avLst/>
          </a:prstGeom>
          <a:noFill/>
        </p:spPr>
        <p:txBody>
          <a:bodyPr wrap="square" rtlCol="0">
            <a:spAutoFit/>
          </a:bodyPr>
          <a:lstStyle/>
          <a:p>
            <a:pPr algn="ctr"/>
            <a:r>
              <a:rPr lang="fr-FR" sz="1463" b="1" dirty="0">
                <a:solidFill>
                  <a:schemeClr val="bg2"/>
                </a:solidFill>
              </a:rPr>
              <a:t>Evolution des </a:t>
            </a:r>
            <a:r>
              <a:rPr lang="fr-FR" sz="1463" b="1" dirty="0" smtClean="0">
                <a:solidFill>
                  <a:schemeClr val="bg2"/>
                </a:solidFill>
              </a:rPr>
              <a:t>budgets </a:t>
            </a:r>
            <a:r>
              <a:rPr lang="fr-FR" sz="1463" b="1" dirty="0">
                <a:solidFill>
                  <a:schemeClr val="bg2"/>
                </a:solidFill>
              </a:rPr>
              <a:t>HT2 </a:t>
            </a:r>
            <a:endParaRPr lang="fr-FR" sz="1463" b="1" dirty="0" smtClean="0">
              <a:solidFill>
                <a:schemeClr val="bg2"/>
              </a:solidFill>
            </a:endParaRPr>
          </a:p>
          <a:p>
            <a:pPr algn="ctr"/>
            <a:r>
              <a:rPr lang="fr-FR" sz="1463" b="1" dirty="0">
                <a:solidFill>
                  <a:schemeClr val="bg2"/>
                </a:solidFill>
              </a:rPr>
              <a:t>(</a:t>
            </a:r>
            <a:r>
              <a:rPr lang="fr-FR" sz="1463" b="1" dirty="0" smtClean="0">
                <a:solidFill>
                  <a:schemeClr val="bg2"/>
                </a:solidFill>
              </a:rPr>
              <a:t>dont </a:t>
            </a:r>
            <a:r>
              <a:rPr lang="fr-FR" sz="1463" b="1" dirty="0">
                <a:solidFill>
                  <a:schemeClr val="bg2"/>
                </a:solidFill>
              </a:rPr>
              <a:t>dépenses de </a:t>
            </a:r>
            <a:r>
              <a:rPr lang="fr-FR" sz="1463" b="1" dirty="0" smtClean="0">
                <a:solidFill>
                  <a:schemeClr val="bg2"/>
                </a:solidFill>
              </a:rPr>
              <a:t>personnel) </a:t>
            </a:r>
            <a:endParaRPr lang="fr-FR" sz="1463" b="1" dirty="0">
              <a:solidFill>
                <a:schemeClr val="bg2"/>
              </a:solidFill>
            </a:endParaRPr>
          </a:p>
        </p:txBody>
      </p:sp>
      <p:sp>
        <p:nvSpPr>
          <p:cNvPr id="4" name="ZoneTexte 3"/>
          <p:cNvSpPr txBox="1"/>
          <p:nvPr/>
        </p:nvSpPr>
        <p:spPr>
          <a:xfrm>
            <a:off x="5146027" y="1709016"/>
            <a:ext cx="3825846" cy="317459"/>
          </a:xfrm>
          <a:prstGeom prst="rect">
            <a:avLst/>
          </a:prstGeom>
          <a:noFill/>
        </p:spPr>
        <p:txBody>
          <a:bodyPr wrap="square" rtlCol="0">
            <a:spAutoFit/>
          </a:bodyPr>
          <a:lstStyle/>
          <a:p>
            <a:pPr algn="ctr"/>
            <a:r>
              <a:rPr lang="fr-FR" sz="1463" b="1" dirty="0" smtClean="0">
                <a:solidFill>
                  <a:schemeClr val="bg2"/>
                </a:solidFill>
              </a:rPr>
              <a:t>Budgets délégués </a:t>
            </a:r>
            <a:r>
              <a:rPr lang="fr-FR" sz="1463" b="1" dirty="0">
                <a:solidFill>
                  <a:schemeClr val="bg2"/>
                </a:solidFill>
              </a:rPr>
              <a:t>au 01/10/2024</a:t>
            </a:r>
          </a:p>
        </p:txBody>
      </p:sp>
      <p:graphicFrame>
        <p:nvGraphicFramePr>
          <p:cNvPr id="7" name="Graphique 6"/>
          <p:cNvGraphicFramePr>
            <a:graphicFrameLocks/>
          </p:cNvGraphicFramePr>
          <p:nvPr>
            <p:extLst>
              <p:ext uri="{D42A27DB-BD31-4B8C-83A1-F6EECF244321}">
                <p14:modId xmlns:p14="http://schemas.microsoft.com/office/powerpoint/2010/main" val="117100535"/>
              </p:ext>
            </p:extLst>
          </p:nvPr>
        </p:nvGraphicFramePr>
        <p:xfrm>
          <a:off x="204448" y="2484431"/>
          <a:ext cx="4316504" cy="32488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1651862997"/>
              </p:ext>
            </p:extLst>
          </p:nvPr>
        </p:nvGraphicFramePr>
        <p:xfrm>
          <a:off x="4736976" y="2564904"/>
          <a:ext cx="4331451" cy="2891845"/>
        </p:xfrm>
        <a:graphic>
          <a:graphicData uri="http://schemas.openxmlformats.org/drawingml/2006/table">
            <a:tbl>
              <a:tblPr>
                <a:tableStyleId>{5C22544A-7EE6-4342-B048-85BDC9FD1C3A}</a:tableStyleId>
              </a:tblPr>
              <a:tblGrid>
                <a:gridCol w="3074151">
                  <a:extLst>
                    <a:ext uri="{9D8B030D-6E8A-4147-A177-3AD203B41FA5}">
                      <a16:colId xmlns:a16="http://schemas.microsoft.com/office/drawing/2014/main" val="3154184702"/>
                    </a:ext>
                  </a:extLst>
                </a:gridCol>
                <a:gridCol w="1257300">
                  <a:extLst>
                    <a:ext uri="{9D8B030D-6E8A-4147-A177-3AD203B41FA5}">
                      <a16:colId xmlns:a16="http://schemas.microsoft.com/office/drawing/2014/main" val="2492658488"/>
                    </a:ext>
                  </a:extLst>
                </a:gridCol>
              </a:tblGrid>
              <a:tr h="190500">
                <a:tc>
                  <a:txBody>
                    <a:bodyPr/>
                    <a:lstStyle/>
                    <a:p>
                      <a:pPr algn="l" fontAlgn="b"/>
                      <a:r>
                        <a:rPr lang="fr-FR" sz="1100" u="none" strike="noStrike" dirty="0" smtClean="0">
                          <a:solidFill>
                            <a:schemeClr val="tx1"/>
                          </a:solidFill>
                          <a:effectLst/>
                          <a:latin typeface="Marianne" panose="02000000000000000000" pitchFamily="2" charset="0"/>
                        </a:rPr>
                        <a:t> AED</a:t>
                      </a:r>
                      <a:endParaRPr lang="fr-FR" sz="1100" b="0" i="0" u="none" strike="noStrike" dirty="0">
                        <a:solidFill>
                          <a:schemeClr val="tx1"/>
                        </a:solidFill>
                        <a:effectLst/>
                        <a:latin typeface="Marianne" panose="02000000000000000000" pitchFamily="2"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fr-FR" sz="1200" b="0" i="0" u="none" strike="noStrike" dirty="0">
                          <a:solidFill>
                            <a:srgbClr val="000000"/>
                          </a:solidFill>
                          <a:effectLst/>
                          <a:latin typeface="Calibri" panose="020F0502020204030204" pitchFamily="34" charset="0"/>
                        </a:rPr>
                        <a:t>52 007 </a:t>
                      </a:r>
                      <a:r>
                        <a:rPr lang="fr-FR" sz="1200" b="0" i="0" u="none" strike="noStrike" dirty="0" smtClean="0">
                          <a:solidFill>
                            <a:srgbClr val="000000"/>
                          </a:solidFill>
                          <a:effectLst/>
                          <a:latin typeface="Calibri" panose="020F0502020204030204" pitchFamily="34" charset="0"/>
                        </a:rPr>
                        <a:t>950 €</a:t>
                      </a:r>
                      <a:endParaRPr lang="fr-FR"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532067"/>
                  </a:ext>
                </a:extLst>
              </a:tr>
              <a:tr h="190500">
                <a:tc>
                  <a:txBody>
                    <a:bodyPr/>
                    <a:lstStyle/>
                    <a:p>
                      <a:pPr algn="l" fontAlgn="b"/>
                      <a:r>
                        <a:rPr lang="fr-FR" sz="1100" u="none" strike="noStrike" dirty="0" smtClean="0">
                          <a:solidFill>
                            <a:schemeClr val="tx1"/>
                          </a:solidFill>
                          <a:effectLst/>
                          <a:latin typeface="Marianne" panose="02000000000000000000" pitchFamily="2" charset="0"/>
                        </a:rPr>
                        <a:t> AESH-CO</a:t>
                      </a:r>
                      <a:endParaRPr lang="fr-FR" sz="1100" b="0" i="0" u="none" strike="noStrike" dirty="0">
                        <a:solidFill>
                          <a:schemeClr val="tx1"/>
                        </a:solidFill>
                        <a:effectLst/>
                        <a:latin typeface="Marianne" panose="02000000000000000000" pitchFamily="2"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fr-FR" sz="1200" b="0" i="0" u="none" strike="noStrike" dirty="0">
                          <a:solidFill>
                            <a:srgbClr val="000000"/>
                          </a:solidFill>
                          <a:effectLst/>
                          <a:latin typeface="Calibri" panose="020F0502020204030204" pitchFamily="34" charset="0"/>
                        </a:rPr>
                        <a:t>8 639 </a:t>
                      </a:r>
                      <a:r>
                        <a:rPr lang="fr-FR" sz="1200" b="0" i="0" u="none" strike="noStrike" dirty="0" smtClean="0">
                          <a:solidFill>
                            <a:srgbClr val="000000"/>
                          </a:solidFill>
                          <a:effectLst/>
                          <a:latin typeface="Calibri" panose="020F0502020204030204" pitchFamily="34" charset="0"/>
                        </a:rPr>
                        <a:t>757 €</a:t>
                      </a:r>
                      <a:endParaRPr lang="fr-FR"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414973"/>
                  </a:ext>
                </a:extLst>
              </a:tr>
              <a:tr h="190500">
                <a:tc>
                  <a:txBody>
                    <a:bodyPr/>
                    <a:lstStyle/>
                    <a:p>
                      <a:pPr algn="l" fontAlgn="b"/>
                      <a:r>
                        <a:rPr lang="fr-FR" sz="1100" u="none" strike="noStrike" dirty="0" smtClean="0">
                          <a:solidFill>
                            <a:schemeClr val="tx1"/>
                          </a:solidFill>
                          <a:effectLst/>
                          <a:latin typeface="Marianne" panose="02000000000000000000" pitchFamily="2" charset="0"/>
                        </a:rPr>
                        <a:t> Formation </a:t>
                      </a:r>
                      <a:r>
                        <a:rPr lang="fr-FR" sz="1100" u="none" strike="noStrike" dirty="0">
                          <a:solidFill>
                            <a:schemeClr val="tx1"/>
                          </a:solidFill>
                          <a:effectLst/>
                          <a:latin typeface="Marianne" panose="02000000000000000000" pitchFamily="2" charset="0"/>
                        </a:rPr>
                        <a:t>AESH (et AED)</a:t>
                      </a:r>
                      <a:endParaRPr lang="fr-FR" sz="1100" b="0" i="0" u="none" strike="noStrike" dirty="0">
                        <a:solidFill>
                          <a:schemeClr val="tx1"/>
                        </a:solidFill>
                        <a:effectLst/>
                        <a:latin typeface="Marianne" panose="02000000000000000000" pitchFamily="2"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fr-FR" sz="1200" b="0" i="0" u="none" strike="noStrike" dirty="0">
                          <a:solidFill>
                            <a:srgbClr val="000000"/>
                          </a:solidFill>
                          <a:effectLst/>
                          <a:latin typeface="Calibri" panose="020F0502020204030204" pitchFamily="34" charset="0"/>
                        </a:rPr>
                        <a:t>60 </a:t>
                      </a:r>
                      <a:r>
                        <a:rPr lang="fr-FR" sz="1200" b="0" i="0" u="none" strike="noStrike" dirty="0" smtClean="0">
                          <a:solidFill>
                            <a:srgbClr val="000000"/>
                          </a:solidFill>
                          <a:effectLst/>
                          <a:latin typeface="Calibri" panose="020F0502020204030204" pitchFamily="34" charset="0"/>
                        </a:rPr>
                        <a:t>786 €</a:t>
                      </a:r>
                      <a:endParaRPr lang="fr-FR"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8489672"/>
                  </a:ext>
                </a:extLst>
              </a:tr>
              <a:tr h="190500">
                <a:tc>
                  <a:txBody>
                    <a:bodyPr/>
                    <a:lstStyle/>
                    <a:p>
                      <a:pPr algn="l" fontAlgn="b"/>
                      <a:r>
                        <a:rPr lang="fr-FR" sz="1100" b="0" i="0" u="none" strike="noStrike" dirty="0" smtClean="0">
                          <a:solidFill>
                            <a:schemeClr val="tx1"/>
                          </a:solidFill>
                          <a:effectLst/>
                          <a:latin typeface="Marianne" panose="02000000000000000000" pitchFamily="2" charset="0"/>
                        </a:rPr>
                        <a:t> MEEF</a:t>
                      </a:r>
                      <a:endParaRPr lang="fr-FR" sz="1100" b="0" i="0" u="none" strike="noStrike" dirty="0">
                        <a:solidFill>
                          <a:schemeClr val="tx1"/>
                        </a:solidFill>
                        <a:effectLst/>
                        <a:latin typeface="Marianne" panose="02000000000000000000" pitchFamily="2"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fr-FR" sz="1200" b="0" i="0" u="none" strike="noStrike" dirty="0" smtClean="0">
                          <a:solidFill>
                            <a:srgbClr val="000000"/>
                          </a:solidFill>
                          <a:effectLst/>
                          <a:latin typeface="Calibri" panose="020F0502020204030204" pitchFamily="34" charset="0"/>
                        </a:rPr>
                        <a:t>7086 €</a:t>
                      </a:r>
                      <a:endParaRPr lang="fr-FR"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658593"/>
                  </a:ext>
                </a:extLst>
              </a:tr>
              <a:tr h="190500">
                <a:tc>
                  <a:txBody>
                    <a:bodyPr/>
                    <a:lstStyle/>
                    <a:p>
                      <a:pPr algn="l" fontAlgn="b"/>
                      <a:r>
                        <a:rPr lang="fr-FR" sz="1100" u="none" strike="noStrike" dirty="0" smtClean="0">
                          <a:solidFill>
                            <a:schemeClr val="tx1"/>
                          </a:solidFill>
                          <a:effectLst/>
                          <a:latin typeface="Marianne" panose="02000000000000000000" pitchFamily="2" charset="0"/>
                        </a:rPr>
                        <a:t> Service </a:t>
                      </a:r>
                      <a:r>
                        <a:rPr lang="fr-FR" sz="1100" u="none" strike="noStrike" dirty="0">
                          <a:solidFill>
                            <a:schemeClr val="tx1"/>
                          </a:solidFill>
                          <a:effectLst/>
                          <a:latin typeface="Marianne" panose="02000000000000000000" pitchFamily="2" charset="0"/>
                        </a:rPr>
                        <a:t>civique</a:t>
                      </a:r>
                      <a:endParaRPr lang="fr-FR" sz="1100" b="0" i="0" u="none" strike="noStrike" dirty="0">
                        <a:solidFill>
                          <a:schemeClr val="tx1"/>
                        </a:solidFill>
                        <a:effectLst/>
                        <a:latin typeface="Marianne" panose="02000000000000000000" pitchFamily="2"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fr-FR" sz="1200" b="0" i="0" u="none" strike="noStrike" dirty="0">
                          <a:solidFill>
                            <a:srgbClr val="000000"/>
                          </a:solidFill>
                          <a:effectLst/>
                          <a:latin typeface="Calibri" panose="020F0502020204030204" pitchFamily="34" charset="0"/>
                        </a:rPr>
                        <a:t>122 </a:t>
                      </a:r>
                      <a:r>
                        <a:rPr lang="fr-FR" sz="1200" b="0" i="0" u="none" strike="noStrike" dirty="0" smtClean="0">
                          <a:solidFill>
                            <a:srgbClr val="000000"/>
                          </a:solidFill>
                          <a:effectLst/>
                          <a:latin typeface="Calibri" panose="020F0502020204030204" pitchFamily="34" charset="0"/>
                        </a:rPr>
                        <a:t>224 €</a:t>
                      </a:r>
                      <a:endParaRPr lang="fr-FR"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3883784"/>
                  </a:ext>
                </a:extLst>
              </a:tr>
              <a:tr h="190500">
                <a:tc>
                  <a:txBody>
                    <a:bodyPr/>
                    <a:lstStyle/>
                    <a:p>
                      <a:pPr algn="l" fontAlgn="b"/>
                      <a:r>
                        <a:rPr lang="fr-FR" sz="1100" u="none" strike="noStrike" dirty="0" smtClean="0">
                          <a:solidFill>
                            <a:schemeClr val="tx1"/>
                          </a:solidFill>
                          <a:effectLst/>
                          <a:latin typeface="Marianne" panose="02000000000000000000" pitchFamily="2" charset="0"/>
                        </a:rPr>
                        <a:t> Crédits </a:t>
                      </a:r>
                      <a:r>
                        <a:rPr lang="fr-FR" sz="1100" u="none" strike="noStrike" dirty="0">
                          <a:solidFill>
                            <a:schemeClr val="tx1"/>
                          </a:solidFill>
                          <a:effectLst/>
                          <a:latin typeface="Marianne" panose="02000000000000000000" pitchFamily="2" charset="0"/>
                        </a:rPr>
                        <a:t>éducatifs </a:t>
                      </a:r>
                      <a:endParaRPr lang="fr-FR" sz="1100" b="0" i="0" u="none" strike="noStrike" dirty="0">
                        <a:solidFill>
                          <a:schemeClr val="tx1"/>
                        </a:solidFill>
                        <a:effectLst/>
                        <a:latin typeface="Marianne" panose="02000000000000000000" pitchFamily="2"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fr-FR" sz="1200" b="0" i="0" u="none" strike="noStrike" dirty="0">
                          <a:solidFill>
                            <a:srgbClr val="000000"/>
                          </a:solidFill>
                          <a:effectLst/>
                          <a:latin typeface="Calibri" panose="020F0502020204030204" pitchFamily="34" charset="0"/>
                        </a:rPr>
                        <a:t>2 643 </a:t>
                      </a:r>
                      <a:r>
                        <a:rPr lang="fr-FR" sz="1200" b="0" i="0" u="none" strike="noStrike" dirty="0" smtClean="0">
                          <a:solidFill>
                            <a:srgbClr val="000000"/>
                          </a:solidFill>
                          <a:effectLst/>
                          <a:latin typeface="Calibri" panose="020F0502020204030204" pitchFamily="34" charset="0"/>
                        </a:rPr>
                        <a:t>633 €</a:t>
                      </a:r>
                      <a:endParaRPr lang="fr-FR"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7017163"/>
                  </a:ext>
                </a:extLst>
              </a:tr>
              <a:tr h="190500">
                <a:tc>
                  <a:txBody>
                    <a:bodyPr/>
                    <a:lstStyle/>
                    <a:p>
                      <a:pPr algn="l" fontAlgn="b"/>
                      <a:r>
                        <a:rPr lang="fr-FR" sz="1100" u="none" strike="noStrike" dirty="0" smtClean="0">
                          <a:solidFill>
                            <a:schemeClr val="tx1"/>
                          </a:solidFill>
                          <a:effectLst/>
                          <a:latin typeface="Marianne" panose="02000000000000000000" pitchFamily="2" charset="0"/>
                        </a:rPr>
                        <a:t> Accidents </a:t>
                      </a:r>
                      <a:r>
                        <a:rPr lang="fr-FR" sz="1100" u="none" strike="noStrike" dirty="0">
                          <a:solidFill>
                            <a:schemeClr val="tx1"/>
                          </a:solidFill>
                          <a:effectLst/>
                          <a:latin typeface="Marianne" panose="02000000000000000000" pitchFamily="2" charset="0"/>
                        </a:rPr>
                        <a:t>du travail des élèves</a:t>
                      </a:r>
                      <a:endParaRPr lang="fr-FR" sz="1100" b="0" i="0" u="none" strike="noStrike" dirty="0">
                        <a:solidFill>
                          <a:schemeClr val="tx1"/>
                        </a:solidFill>
                        <a:effectLst/>
                        <a:latin typeface="Marianne" panose="02000000000000000000" pitchFamily="2"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fr-FR" sz="1200" b="0" i="0" u="none" strike="noStrike" dirty="0">
                          <a:solidFill>
                            <a:srgbClr val="000000"/>
                          </a:solidFill>
                          <a:effectLst/>
                          <a:latin typeface="Calibri" panose="020F0502020204030204" pitchFamily="34" charset="0"/>
                        </a:rPr>
                        <a:t>716 </a:t>
                      </a:r>
                      <a:r>
                        <a:rPr lang="fr-FR" sz="1200" b="0" i="0" u="none" strike="noStrike" dirty="0" smtClean="0">
                          <a:solidFill>
                            <a:srgbClr val="000000"/>
                          </a:solidFill>
                          <a:effectLst/>
                          <a:latin typeface="Calibri" panose="020F0502020204030204" pitchFamily="34" charset="0"/>
                        </a:rPr>
                        <a:t>280 €</a:t>
                      </a:r>
                      <a:endParaRPr lang="fr-FR"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3031207"/>
                  </a:ext>
                </a:extLst>
              </a:tr>
              <a:tr h="190500">
                <a:tc>
                  <a:txBody>
                    <a:bodyPr/>
                    <a:lstStyle/>
                    <a:p>
                      <a:pPr algn="l" fontAlgn="b"/>
                      <a:r>
                        <a:rPr lang="fr-FR" sz="1100" u="none" strike="noStrike" dirty="0" smtClean="0">
                          <a:solidFill>
                            <a:schemeClr val="tx1"/>
                          </a:solidFill>
                          <a:effectLst/>
                          <a:latin typeface="Marianne" panose="02000000000000000000" pitchFamily="2" charset="0"/>
                        </a:rPr>
                        <a:t> Frais </a:t>
                      </a:r>
                      <a:r>
                        <a:rPr lang="fr-FR" sz="1100" u="none" strike="noStrike" dirty="0">
                          <a:solidFill>
                            <a:schemeClr val="tx1"/>
                          </a:solidFill>
                          <a:effectLst/>
                          <a:latin typeface="Marianne" panose="02000000000000000000" pitchFamily="2" charset="0"/>
                        </a:rPr>
                        <a:t>de déplacement</a:t>
                      </a:r>
                      <a:endParaRPr lang="fr-FR" sz="1100" b="0" i="0" u="none" strike="noStrike" dirty="0">
                        <a:solidFill>
                          <a:schemeClr val="tx1"/>
                        </a:solidFill>
                        <a:effectLst/>
                        <a:latin typeface="Marianne" panose="02000000000000000000" pitchFamily="2"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fr-FR" sz="1200" b="0" i="0" u="none" strike="noStrike" dirty="0">
                          <a:solidFill>
                            <a:srgbClr val="000000"/>
                          </a:solidFill>
                          <a:effectLst/>
                          <a:latin typeface="Calibri" panose="020F0502020204030204" pitchFamily="34" charset="0"/>
                        </a:rPr>
                        <a:t>200 </a:t>
                      </a:r>
                      <a:r>
                        <a:rPr lang="fr-FR" sz="1200" b="0" i="0" u="none" strike="noStrike" dirty="0" smtClean="0">
                          <a:solidFill>
                            <a:srgbClr val="000000"/>
                          </a:solidFill>
                          <a:effectLst/>
                          <a:latin typeface="Calibri" panose="020F0502020204030204" pitchFamily="34" charset="0"/>
                        </a:rPr>
                        <a:t>000 €</a:t>
                      </a:r>
                      <a:endParaRPr lang="fr-FR"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8763426"/>
                  </a:ext>
                </a:extLst>
              </a:tr>
              <a:tr h="190500">
                <a:tc>
                  <a:txBody>
                    <a:bodyPr/>
                    <a:lstStyle/>
                    <a:p>
                      <a:pPr algn="l" fontAlgn="b"/>
                      <a:r>
                        <a:rPr lang="fr-FR" sz="1100" u="none" strike="noStrike" dirty="0" smtClean="0">
                          <a:solidFill>
                            <a:schemeClr val="tx1"/>
                          </a:solidFill>
                          <a:effectLst/>
                          <a:latin typeface="Marianne" panose="02000000000000000000" pitchFamily="2" charset="0"/>
                        </a:rPr>
                        <a:t> inclusion </a:t>
                      </a:r>
                      <a:r>
                        <a:rPr lang="fr-FR" sz="1100" u="none" strike="noStrike" dirty="0">
                          <a:solidFill>
                            <a:schemeClr val="tx1"/>
                          </a:solidFill>
                          <a:effectLst/>
                          <a:latin typeface="Marianne" panose="02000000000000000000" pitchFamily="2" charset="0"/>
                        </a:rPr>
                        <a:t>scolaire des élèves handicapés</a:t>
                      </a:r>
                      <a:endParaRPr lang="fr-FR" sz="1100" b="0" i="0" u="none" strike="noStrike" dirty="0">
                        <a:solidFill>
                          <a:schemeClr val="tx1"/>
                        </a:solidFill>
                        <a:effectLst/>
                        <a:latin typeface="Marianne" panose="02000000000000000000" pitchFamily="2"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fr-FR" sz="1200" b="0" i="0" u="none" strike="noStrike" dirty="0">
                          <a:solidFill>
                            <a:srgbClr val="000000"/>
                          </a:solidFill>
                          <a:effectLst/>
                          <a:latin typeface="Calibri" panose="020F0502020204030204" pitchFamily="34" charset="0"/>
                        </a:rPr>
                        <a:t>531 </a:t>
                      </a:r>
                      <a:r>
                        <a:rPr lang="fr-FR" sz="1200" b="0" i="0" u="none" strike="noStrike" dirty="0" smtClean="0">
                          <a:solidFill>
                            <a:srgbClr val="000000"/>
                          </a:solidFill>
                          <a:effectLst/>
                          <a:latin typeface="Calibri" panose="020F0502020204030204" pitchFamily="34" charset="0"/>
                        </a:rPr>
                        <a:t>050 €</a:t>
                      </a:r>
                      <a:endParaRPr lang="fr-FR"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956827"/>
                  </a:ext>
                </a:extLst>
              </a:tr>
              <a:tr h="190500">
                <a:tc>
                  <a:txBody>
                    <a:bodyPr/>
                    <a:lstStyle/>
                    <a:p>
                      <a:pPr algn="l" fontAlgn="b"/>
                      <a:r>
                        <a:rPr lang="fr-FR" sz="1100" u="none" strike="noStrike" dirty="0" smtClean="0">
                          <a:solidFill>
                            <a:schemeClr val="tx1"/>
                          </a:solidFill>
                          <a:effectLst/>
                          <a:latin typeface="Marianne" panose="02000000000000000000" pitchFamily="2" charset="0"/>
                        </a:rPr>
                        <a:t> Bourses</a:t>
                      </a:r>
                      <a:endParaRPr lang="fr-FR" sz="1100" b="0" i="0" u="none" strike="noStrike" dirty="0">
                        <a:solidFill>
                          <a:schemeClr val="tx1"/>
                        </a:solidFill>
                        <a:effectLst/>
                        <a:latin typeface="Marianne" panose="02000000000000000000" pitchFamily="2"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fr-FR" sz="1200" b="0" i="0" u="none" strike="noStrike" dirty="0">
                          <a:solidFill>
                            <a:srgbClr val="000000"/>
                          </a:solidFill>
                          <a:effectLst/>
                          <a:latin typeface="Calibri" panose="020F0502020204030204" pitchFamily="34" charset="0"/>
                        </a:rPr>
                        <a:t>21 894 </a:t>
                      </a:r>
                      <a:r>
                        <a:rPr lang="fr-FR" sz="1200" b="0" i="0" u="none" strike="noStrike" dirty="0" smtClean="0">
                          <a:solidFill>
                            <a:srgbClr val="000000"/>
                          </a:solidFill>
                          <a:effectLst/>
                          <a:latin typeface="Calibri" panose="020F0502020204030204" pitchFamily="34" charset="0"/>
                        </a:rPr>
                        <a:t>434 €</a:t>
                      </a:r>
                      <a:endParaRPr lang="fr-FR"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203539"/>
                  </a:ext>
                </a:extLst>
              </a:tr>
              <a:tr h="195290">
                <a:tc>
                  <a:txBody>
                    <a:bodyPr/>
                    <a:lstStyle/>
                    <a:p>
                      <a:pPr algn="l" fontAlgn="b"/>
                      <a:r>
                        <a:rPr lang="fr-FR" sz="1100" u="none" strike="noStrike" dirty="0" smtClean="0">
                          <a:solidFill>
                            <a:schemeClr val="tx1"/>
                          </a:solidFill>
                          <a:effectLst/>
                          <a:latin typeface="Marianne" panose="02000000000000000000" pitchFamily="2" charset="0"/>
                        </a:rPr>
                        <a:t> Fonds </a:t>
                      </a:r>
                      <a:r>
                        <a:rPr lang="fr-FR" sz="1100" u="none" strike="noStrike" dirty="0">
                          <a:solidFill>
                            <a:schemeClr val="tx1"/>
                          </a:solidFill>
                          <a:effectLst/>
                          <a:latin typeface="Marianne" panose="02000000000000000000" pitchFamily="2" charset="0"/>
                        </a:rPr>
                        <a:t>sociaux</a:t>
                      </a:r>
                      <a:endParaRPr lang="fr-FR" sz="1100" b="0" i="0" u="none" strike="noStrike" dirty="0">
                        <a:solidFill>
                          <a:schemeClr val="tx1"/>
                        </a:solidFill>
                        <a:effectLst/>
                        <a:latin typeface="Marianne" panose="02000000000000000000" pitchFamily="2"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fr-FR" sz="1200" b="0" i="0" u="none" strike="noStrike" dirty="0">
                          <a:solidFill>
                            <a:srgbClr val="000000"/>
                          </a:solidFill>
                          <a:effectLst/>
                          <a:latin typeface="Calibri" panose="020F0502020204030204" pitchFamily="34" charset="0"/>
                        </a:rPr>
                        <a:t>894 </a:t>
                      </a:r>
                      <a:r>
                        <a:rPr lang="fr-FR" sz="1200" b="0" i="0" u="none" strike="noStrike" dirty="0" smtClean="0">
                          <a:solidFill>
                            <a:srgbClr val="000000"/>
                          </a:solidFill>
                          <a:effectLst/>
                          <a:latin typeface="Calibri" panose="020F0502020204030204" pitchFamily="34" charset="0"/>
                        </a:rPr>
                        <a:t>230 €</a:t>
                      </a:r>
                      <a:endParaRPr lang="fr-FR"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5130201"/>
                  </a:ext>
                </a:extLst>
              </a:tr>
              <a:tr h="195290">
                <a:tc>
                  <a:txBody>
                    <a:bodyPr/>
                    <a:lstStyle/>
                    <a:p>
                      <a:pPr algn="l" fontAlgn="b"/>
                      <a:r>
                        <a:rPr lang="fr-FR" sz="1100" b="0" i="0" u="none" strike="noStrike" dirty="0" smtClean="0">
                          <a:solidFill>
                            <a:schemeClr val="tx1"/>
                          </a:solidFill>
                          <a:effectLst/>
                          <a:latin typeface="Marianne" panose="02000000000000000000" pitchFamily="2" charset="0"/>
                        </a:rPr>
                        <a:t> IO3</a:t>
                      </a:r>
                      <a:endParaRPr lang="fr-FR" sz="1100" b="0" i="0" u="none" strike="noStrike" dirty="0">
                        <a:solidFill>
                          <a:schemeClr val="tx1"/>
                        </a:solidFill>
                        <a:effectLst/>
                        <a:latin typeface="Marianne" panose="02000000000000000000" pitchFamily="2"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fr-FR" sz="1200" b="0" i="0" u="none" strike="noStrike" dirty="0">
                          <a:solidFill>
                            <a:srgbClr val="000000"/>
                          </a:solidFill>
                          <a:effectLst/>
                          <a:latin typeface="Calibri" panose="020F0502020204030204" pitchFamily="34" charset="0"/>
                        </a:rPr>
                        <a:t>106 </a:t>
                      </a:r>
                      <a:r>
                        <a:rPr lang="fr-FR" sz="1200" b="0" i="0" u="none" strike="noStrike" dirty="0" smtClean="0">
                          <a:solidFill>
                            <a:srgbClr val="000000"/>
                          </a:solidFill>
                          <a:effectLst/>
                          <a:latin typeface="Calibri" panose="020F0502020204030204" pitchFamily="34" charset="0"/>
                        </a:rPr>
                        <a:t>410 €</a:t>
                      </a:r>
                      <a:endParaRPr lang="fr-FR"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0492024"/>
                  </a:ext>
                </a:extLst>
              </a:tr>
              <a:tr h="190500">
                <a:tc>
                  <a:txBody>
                    <a:bodyPr/>
                    <a:lstStyle/>
                    <a:p>
                      <a:pPr algn="ctr" fontAlgn="b"/>
                      <a:r>
                        <a:rPr lang="fr-FR" sz="1100" b="1" u="none" strike="noStrike" dirty="0" smtClean="0">
                          <a:solidFill>
                            <a:schemeClr val="tx1"/>
                          </a:solidFill>
                          <a:effectLst/>
                          <a:latin typeface="Marianne" panose="02000000000000000000" pitchFamily="2" charset="0"/>
                        </a:rPr>
                        <a:t>Sous-total</a:t>
                      </a:r>
                      <a:endParaRPr lang="fr-FR" sz="1100" b="1" i="0" u="none" strike="noStrike" dirty="0">
                        <a:solidFill>
                          <a:schemeClr val="tx1"/>
                        </a:solidFill>
                        <a:effectLst/>
                        <a:latin typeface="Marianne" panose="02000000000000000000" pitchFamily="2"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fr-FR" sz="1200" b="1" i="0" u="none" strike="noStrike" dirty="0">
                          <a:solidFill>
                            <a:srgbClr val="000000"/>
                          </a:solidFill>
                          <a:effectLst/>
                          <a:latin typeface="Calibri" panose="020F0502020204030204" pitchFamily="34" charset="0"/>
                        </a:rPr>
                        <a:t>87 823 </a:t>
                      </a:r>
                      <a:r>
                        <a:rPr lang="fr-FR" sz="1200" b="1" i="0" u="none" strike="noStrike" dirty="0" smtClean="0">
                          <a:solidFill>
                            <a:srgbClr val="000000"/>
                          </a:solidFill>
                          <a:effectLst/>
                          <a:latin typeface="Calibri" panose="020F0502020204030204" pitchFamily="34" charset="0"/>
                        </a:rPr>
                        <a:t>840 €</a:t>
                      </a:r>
                      <a:endParaRPr lang="fr-FR"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5923904"/>
                  </a:ext>
                </a:extLst>
              </a:tr>
              <a:tr h="190500">
                <a:tc>
                  <a:txBody>
                    <a:bodyPr/>
                    <a:lstStyle/>
                    <a:p>
                      <a:pPr algn="l" fontAlgn="b"/>
                      <a:r>
                        <a:rPr lang="fr-FR" sz="1100" b="0" i="0" u="none" strike="noStrike" dirty="0" smtClean="0">
                          <a:solidFill>
                            <a:schemeClr val="tx1"/>
                          </a:solidFill>
                          <a:effectLst/>
                          <a:latin typeface="Marianne" panose="02000000000000000000" pitchFamily="2" charset="0"/>
                        </a:rPr>
                        <a:t> TER</a:t>
                      </a:r>
                      <a:endParaRPr lang="fr-FR" sz="1100" b="0" i="0" u="none" strike="noStrike" dirty="0">
                        <a:solidFill>
                          <a:schemeClr val="tx1"/>
                        </a:solidFill>
                        <a:effectLst/>
                        <a:latin typeface="Marianne" panose="02000000000000000000" pitchFamily="2"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fr-FR" sz="1200" b="0" i="0" u="none" strike="noStrike" dirty="0">
                          <a:solidFill>
                            <a:srgbClr val="000000"/>
                          </a:solidFill>
                          <a:effectLst/>
                          <a:latin typeface="Calibri" panose="020F0502020204030204" pitchFamily="34" charset="0"/>
                        </a:rPr>
                        <a:t>102 </a:t>
                      </a:r>
                      <a:r>
                        <a:rPr lang="fr-FR" sz="1200" b="0" i="0" u="none" strike="noStrike" dirty="0" smtClean="0">
                          <a:solidFill>
                            <a:srgbClr val="000000"/>
                          </a:solidFill>
                          <a:effectLst/>
                          <a:latin typeface="Calibri" panose="020F0502020204030204" pitchFamily="34" charset="0"/>
                        </a:rPr>
                        <a:t>000,00 €</a:t>
                      </a:r>
                      <a:endParaRPr lang="fr-FR"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4220460"/>
                  </a:ext>
                </a:extLst>
              </a:tr>
              <a:tr h="190500">
                <a:tc>
                  <a:txBody>
                    <a:bodyPr/>
                    <a:lstStyle/>
                    <a:p>
                      <a:pPr algn="ctr" fontAlgn="b"/>
                      <a:r>
                        <a:rPr lang="fr-FR" sz="1100" b="1" i="0" u="none" strike="noStrike" dirty="0" smtClean="0">
                          <a:solidFill>
                            <a:schemeClr val="tx1"/>
                          </a:solidFill>
                          <a:effectLst/>
                          <a:latin typeface="Marianne" panose="02000000000000000000" pitchFamily="2" charset="0"/>
                        </a:rPr>
                        <a:t>TOTAL</a:t>
                      </a:r>
                      <a:endParaRPr lang="fr-FR" sz="1100" b="1" i="0" u="none" strike="noStrike" dirty="0">
                        <a:solidFill>
                          <a:schemeClr val="tx1"/>
                        </a:solidFill>
                        <a:effectLst/>
                        <a:latin typeface="Marianne" panose="02000000000000000000" pitchFamily="2"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fr-FR" sz="1200" b="1" i="0" u="none" strike="noStrike" dirty="0">
                          <a:solidFill>
                            <a:srgbClr val="000000"/>
                          </a:solidFill>
                          <a:effectLst/>
                          <a:latin typeface="Calibri" panose="020F0502020204030204" pitchFamily="34" charset="0"/>
                        </a:rPr>
                        <a:t>87 925 </a:t>
                      </a:r>
                      <a:r>
                        <a:rPr lang="fr-FR" sz="1200" b="1" i="0" u="none" strike="noStrike" dirty="0" smtClean="0">
                          <a:solidFill>
                            <a:srgbClr val="000000"/>
                          </a:solidFill>
                          <a:effectLst/>
                          <a:latin typeface="Calibri" panose="020F0502020204030204" pitchFamily="34" charset="0"/>
                        </a:rPr>
                        <a:t>840,00 €</a:t>
                      </a:r>
                      <a:endParaRPr lang="fr-FR"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2193084"/>
                  </a:ext>
                </a:extLst>
              </a:tr>
            </a:tbl>
          </a:graphicData>
        </a:graphic>
      </p:graphicFrame>
      <p:sp>
        <p:nvSpPr>
          <p:cNvPr id="5" name="Espace réservé du pied de page 4"/>
          <p:cNvSpPr>
            <a:spLocks noGrp="1"/>
          </p:cNvSpPr>
          <p:nvPr>
            <p:ph type="ftr" sz="quarter" idx="11"/>
          </p:nvPr>
        </p:nvSpPr>
        <p:spPr/>
        <p:txBody>
          <a:bodyPr/>
          <a:lstStyle/>
          <a:p>
            <a:pPr>
              <a:defRPr/>
            </a:pPr>
            <a:r>
              <a:rPr lang="it-IT" smtClean="0"/>
              <a:t>CSA vendredi 18 octobre 2024</a:t>
            </a:r>
            <a:endParaRPr lang="fr-FR"/>
          </a:p>
        </p:txBody>
      </p:sp>
    </p:spTree>
    <p:extLst>
      <p:ext uri="{BB962C8B-B14F-4D97-AF65-F5344CB8AC3E}">
        <p14:creationId xmlns:p14="http://schemas.microsoft.com/office/powerpoint/2010/main" val="7485797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BOP </a:t>
            </a:r>
            <a:r>
              <a:rPr lang="fr-FR" dirty="0" smtClean="0"/>
              <a:t>163 </a:t>
            </a:r>
            <a:r>
              <a:rPr lang="fr-FR" dirty="0"/>
              <a:t>: </a:t>
            </a:r>
            <a:r>
              <a:rPr lang="fr-FR" dirty="0" smtClean="0"/>
              <a:t>( Jeunesse et vie associative)</a:t>
            </a:r>
            <a:r>
              <a:rPr lang="fr-FR" dirty="0"/>
              <a:t/>
            </a:r>
            <a:br>
              <a:rPr lang="fr-FR" dirty="0"/>
            </a:br>
            <a:r>
              <a:rPr lang="fr-FR" dirty="0"/>
              <a:t>Les dépenses</a:t>
            </a:r>
          </a:p>
        </p:txBody>
      </p:sp>
      <p:sp>
        <p:nvSpPr>
          <p:cNvPr id="4" name="ZoneTexte 3"/>
          <p:cNvSpPr txBox="1"/>
          <p:nvPr/>
        </p:nvSpPr>
        <p:spPr>
          <a:xfrm>
            <a:off x="5494077" y="1772019"/>
            <a:ext cx="3247737" cy="317459"/>
          </a:xfrm>
          <a:prstGeom prst="rect">
            <a:avLst/>
          </a:prstGeom>
          <a:noFill/>
        </p:spPr>
        <p:txBody>
          <a:bodyPr wrap="square" rtlCol="0">
            <a:spAutoFit/>
          </a:bodyPr>
          <a:lstStyle/>
          <a:p>
            <a:pPr algn="ctr"/>
            <a:r>
              <a:rPr lang="fr-FR" sz="1463" b="1" dirty="0" smtClean="0">
                <a:solidFill>
                  <a:schemeClr val="bg2"/>
                </a:solidFill>
              </a:rPr>
              <a:t>Budgets délégués </a:t>
            </a:r>
            <a:r>
              <a:rPr lang="fr-FR" sz="1463" b="1" dirty="0">
                <a:solidFill>
                  <a:schemeClr val="bg2"/>
                </a:solidFill>
              </a:rPr>
              <a:t>au 01/10/2024</a:t>
            </a:r>
          </a:p>
        </p:txBody>
      </p:sp>
      <p:sp>
        <p:nvSpPr>
          <p:cNvPr id="7" name="ZoneTexte 6"/>
          <p:cNvSpPr txBox="1"/>
          <p:nvPr/>
        </p:nvSpPr>
        <p:spPr>
          <a:xfrm>
            <a:off x="590429" y="1772019"/>
            <a:ext cx="3317780" cy="317459"/>
          </a:xfrm>
          <a:prstGeom prst="rect">
            <a:avLst/>
          </a:prstGeom>
          <a:noFill/>
        </p:spPr>
        <p:txBody>
          <a:bodyPr wrap="square" rtlCol="0">
            <a:spAutoFit/>
          </a:bodyPr>
          <a:lstStyle/>
          <a:p>
            <a:pPr algn="ctr"/>
            <a:r>
              <a:rPr lang="fr-FR" sz="1463" b="1" dirty="0">
                <a:solidFill>
                  <a:schemeClr val="bg2"/>
                </a:solidFill>
              </a:rPr>
              <a:t>Evolution des </a:t>
            </a:r>
            <a:r>
              <a:rPr lang="fr-FR" sz="1463" b="1" dirty="0" smtClean="0">
                <a:solidFill>
                  <a:schemeClr val="bg2"/>
                </a:solidFill>
              </a:rPr>
              <a:t>budgets</a:t>
            </a:r>
            <a:endParaRPr lang="fr-FR" sz="1463" b="1" dirty="0">
              <a:solidFill>
                <a:schemeClr val="bg2"/>
              </a:solidFill>
            </a:endParaRPr>
          </a:p>
        </p:txBody>
      </p:sp>
      <p:graphicFrame>
        <p:nvGraphicFramePr>
          <p:cNvPr id="13" name="Graphique 12"/>
          <p:cNvGraphicFramePr>
            <a:graphicFrameLocks/>
          </p:cNvGraphicFramePr>
          <p:nvPr>
            <p:extLst>
              <p:ext uri="{D42A27DB-BD31-4B8C-83A1-F6EECF244321}">
                <p14:modId xmlns:p14="http://schemas.microsoft.com/office/powerpoint/2010/main" val="1500755834"/>
              </p:ext>
            </p:extLst>
          </p:nvPr>
        </p:nvGraphicFramePr>
        <p:xfrm>
          <a:off x="12846" y="2348880"/>
          <a:ext cx="5153984" cy="2581023"/>
        </p:xfrm>
        <a:graphic>
          <a:graphicData uri="http://schemas.openxmlformats.org/drawingml/2006/chart">
            <c:chart xmlns:c="http://schemas.openxmlformats.org/drawingml/2006/chart" xmlns:r="http://schemas.openxmlformats.org/officeDocument/2006/relationships" r:id="rId2"/>
          </a:graphicData>
        </a:graphic>
      </p:graphicFrame>
      <p:sp>
        <p:nvSpPr>
          <p:cNvPr id="14" name="Espace réservé du pied de page 13"/>
          <p:cNvSpPr>
            <a:spLocks noGrp="1"/>
          </p:cNvSpPr>
          <p:nvPr>
            <p:ph type="ftr" sz="quarter" idx="11"/>
          </p:nvPr>
        </p:nvSpPr>
        <p:spPr/>
        <p:txBody>
          <a:bodyPr/>
          <a:lstStyle/>
          <a:p>
            <a:pPr>
              <a:defRPr/>
            </a:pPr>
            <a:r>
              <a:rPr lang="it-IT" smtClean="0"/>
              <a:t>CSA vendredi 18 octobre 2024</a:t>
            </a:r>
            <a:endParaRPr lang="fr-FR"/>
          </a:p>
        </p:txBody>
      </p:sp>
      <p:graphicFrame>
        <p:nvGraphicFramePr>
          <p:cNvPr id="15" name="Tableau 14"/>
          <p:cNvGraphicFramePr>
            <a:graphicFrameLocks noGrp="1"/>
          </p:cNvGraphicFramePr>
          <p:nvPr>
            <p:extLst>
              <p:ext uri="{D42A27DB-BD31-4B8C-83A1-F6EECF244321}">
                <p14:modId xmlns:p14="http://schemas.microsoft.com/office/powerpoint/2010/main" val="1352502903"/>
              </p:ext>
            </p:extLst>
          </p:nvPr>
        </p:nvGraphicFramePr>
        <p:xfrm>
          <a:off x="5313040" y="3140968"/>
          <a:ext cx="4032448" cy="1144905"/>
        </p:xfrm>
        <a:graphic>
          <a:graphicData uri="http://schemas.openxmlformats.org/drawingml/2006/table">
            <a:tbl>
              <a:tblPr firstRow="1" firstCol="1" bandRow="1"/>
              <a:tblGrid>
                <a:gridCol w="2877185">
                  <a:extLst>
                    <a:ext uri="{9D8B030D-6E8A-4147-A177-3AD203B41FA5}">
                      <a16:colId xmlns:a16="http://schemas.microsoft.com/office/drawing/2014/main" val="3417338881"/>
                    </a:ext>
                  </a:extLst>
                </a:gridCol>
                <a:gridCol w="1155263">
                  <a:extLst>
                    <a:ext uri="{9D8B030D-6E8A-4147-A177-3AD203B41FA5}">
                      <a16:colId xmlns:a16="http://schemas.microsoft.com/office/drawing/2014/main" val="4275530325"/>
                    </a:ext>
                  </a:extLst>
                </a:gridCol>
              </a:tblGrid>
              <a:tr h="0">
                <a:tc>
                  <a:txBody>
                    <a:bodyPr/>
                    <a:lstStyle/>
                    <a:p>
                      <a:pPr algn="l" fontAlgn="b"/>
                      <a:r>
                        <a:rPr lang="fr-FR" sz="1200" b="0" i="0" u="none" strike="noStrike" dirty="0" smtClean="0">
                          <a:solidFill>
                            <a:srgbClr val="000000"/>
                          </a:solidFill>
                          <a:effectLst/>
                          <a:latin typeface="Calibri" panose="020F0502020204030204" pitchFamily="34" charset="0"/>
                        </a:rPr>
                        <a:t> Développement </a:t>
                      </a:r>
                      <a:r>
                        <a:rPr lang="fr-FR" sz="1200" b="0" i="0" u="none" strike="noStrike" dirty="0">
                          <a:solidFill>
                            <a:srgbClr val="000000"/>
                          </a:solidFill>
                          <a:effectLst/>
                          <a:latin typeface="Calibri" panose="020F0502020204030204" pitchFamily="34" charset="0"/>
                        </a:rPr>
                        <a:t>de la vie associative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4 756 </a:t>
                      </a:r>
                      <a:r>
                        <a:rPr lang="fr-FR" sz="1200" b="0" i="0" u="none" strike="noStrike" dirty="0" smtClean="0">
                          <a:solidFill>
                            <a:srgbClr val="000000"/>
                          </a:solidFill>
                          <a:effectLst/>
                          <a:latin typeface="Calibri" panose="020F0502020204030204" pitchFamily="34" charset="0"/>
                        </a:rPr>
                        <a:t>714 € </a:t>
                      </a:r>
                      <a:endParaRPr lang="fr-FR"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7283352"/>
                  </a:ext>
                </a:extLst>
              </a:tr>
              <a:tr h="186510">
                <a:tc>
                  <a:txBody>
                    <a:bodyPr/>
                    <a:lstStyle/>
                    <a:p>
                      <a:pPr algn="l" fontAlgn="b"/>
                      <a:r>
                        <a:rPr lang="fr-FR" sz="1200" b="0" i="0" u="none" strike="noStrike" dirty="0" smtClean="0">
                          <a:solidFill>
                            <a:srgbClr val="000000"/>
                          </a:solidFill>
                          <a:effectLst/>
                          <a:latin typeface="Calibri" panose="020F0502020204030204" pitchFamily="34" charset="0"/>
                        </a:rPr>
                        <a:t> Action </a:t>
                      </a:r>
                      <a:r>
                        <a:rPr lang="fr-FR" sz="1200" b="0" i="0" u="none" strike="noStrike" dirty="0">
                          <a:solidFill>
                            <a:srgbClr val="000000"/>
                          </a:solidFill>
                          <a:effectLst/>
                          <a:latin typeface="Calibri" panose="020F0502020204030204" pitchFamily="34" charset="0"/>
                        </a:rPr>
                        <a:t>en faveur de la jeunesse et de </a:t>
                      </a:r>
                      <a:endParaRPr lang="fr-FR" sz="1200" b="0" i="0" u="none" strike="noStrike" dirty="0" smtClean="0">
                        <a:solidFill>
                          <a:srgbClr val="000000"/>
                        </a:solidFill>
                        <a:effectLst/>
                        <a:latin typeface="Calibri" panose="020F0502020204030204" pitchFamily="34" charset="0"/>
                      </a:endParaRPr>
                    </a:p>
                    <a:p>
                      <a:pPr algn="l" fontAlgn="b"/>
                      <a:r>
                        <a:rPr lang="fr-FR" sz="1200" b="0" i="0" u="none" strike="noStrike" dirty="0" smtClean="0">
                          <a:solidFill>
                            <a:srgbClr val="000000"/>
                          </a:solidFill>
                          <a:effectLst/>
                          <a:latin typeface="Calibri" panose="020F0502020204030204" pitchFamily="34" charset="0"/>
                        </a:rPr>
                        <a:t>  l'éducation </a:t>
                      </a:r>
                      <a:r>
                        <a:rPr lang="fr-FR" sz="1200" b="0" i="0" u="none" strike="noStrike" dirty="0">
                          <a:solidFill>
                            <a:srgbClr val="000000"/>
                          </a:solidFill>
                          <a:effectLst/>
                          <a:latin typeface="Calibri" panose="020F0502020204030204" pitchFamily="34" charset="0"/>
                        </a:rPr>
                        <a:t>populaire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3 542 </a:t>
                      </a:r>
                      <a:r>
                        <a:rPr lang="fr-FR" sz="1200" b="0" i="0" u="none" strike="noStrike" dirty="0" smtClean="0">
                          <a:solidFill>
                            <a:srgbClr val="000000"/>
                          </a:solidFill>
                          <a:effectLst/>
                          <a:latin typeface="Calibri" panose="020F0502020204030204" pitchFamily="34" charset="0"/>
                        </a:rPr>
                        <a:t>978 € </a:t>
                      </a:r>
                      <a:endParaRPr lang="fr-FR"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5688284"/>
                  </a:ext>
                </a:extLst>
              </a:tr>
              <a:tr h="0">
                <a:tc>
                  <a:txBody>
                    <a:bodyPr/>
                    <a:lstStyle/>
                    <a:p>
                      <a:pPr algn="l" fontAlgn="b"/>
                      <a:r>
                        <a:rPr lang="fr-FR" sz="1200" b="0" i="0" u="none" strike="noStrike" dirty="0" smtClean="0">
                          <a:solidFill>
                            <a:srgbClr val="000000"/>
                          </a:solidFill>
                          <a:effectLst/>
                          <a:latin typeface="Calibri" panose="020F0502020204030204" pitchFamily="34" charset="0"/>
                        </a:rPr>
                        <a:t> Développement </a:t>
                      </a:r>
                      <a:r>
                        <a:rPr lang="fr-FR" sz="1200" b="0" i="0" u="none" strike="noStrike" dirty="0">
                          <a:solidFill>
                            <a:srgbClr val="000000"/>
                          </a:solidFill>
                          <a:effectLst/>
                          <a:latin typeface="Calibri" panose="020F0502020204030204" pitchFamily="34" charset="0"/>
                        </a:rPr>
                        <a:t>du service civique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215 </a:t>
                      </a:r>
                      <a:r>
                        <a:rPr lang="fr-FR" sz="1200" b="0" i="0" u="none" strike="noStrike" dirty="0" smtClean="0">
                          <a:solidFill>
                            <a:srgbClr val="000000"/>
                          </a:solidFill>
                          <a:effectLst/>
                          <a:latin typeface="Calibri" panose="020F0502020204030204" pitchFamily="34" charset="0"/>
                        </a:rPr>
                        <a:t>000 € </a:t>
                      </a:r>
                      <a:endParaRPr lang="fr-FR"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8601715"/>
                  </a:ext>
                </a:extLst>
              </a:tr>
              <a:tr h="0">
                <a:tc>
                  <a:txBody>
                    <a:bodyPr/>
                    <a:lstStyle/>
                    <a:p>
                      <a:pPr algn="l" fontAlgn="b"/>
                      <a:r>
                        <a:rPr lang="fr-FR" sz="1200" b="0" i="0" u="none" strike="noStrike" dirty="0" smtClean="0">
                          <a:solidFill>
                            <a:srgbClr val="000000"/>
                          </a:solidFill>
                          <a:effectLst/>
                          <a:latin typeface="Calibri" panose="020F0502020204030204" pitchFamily="34" charset="0"/>
                        </a:rPr>
                        <a:t> Service </a:t>
                      </a:r>
                      <a:r>
                        <a:rPr lang="fr-FR" sz="1200" b="0" i="0" u="none" strike="noStrike" dirty="0">
                          <a:solidFill>
                            <a:srgbClr val="000000"/>
                          </a:solidFill>
                          <a:effectLst/>
                          <a:latin typeface="Calibri" panose="020F0502020204030204" pitchFamily="34" charset="0"/>
                        </a:rPr>
                        <a:t>universel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9 739 </a:t>
                      </a:r>
                      <a:r>
                        <a:rPr lang="fr-FR" sz="1200" b="0" i="0" u="none" strike="noStrike" dirty="0" smtClean="0">
                          <a:solidFill>
                            <a:srgbClr val="000000"/>
                          </a:solidFill>
                          <a:effectLst/>
                          <a:latin typeface="Calibri" panose="020F0502020204030204" pitchFamily="34" charset="0"/>
                        </a:rPr>
                        <a:t>433 € </a:t>
                      </a:r>
                      <a:endParaRPr lang="fr-FR"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2864414"/>
                  </a:ext>
                </a:extLst>
              </a:tr>
              <a:tr h="0">
                <a:tc>
                  <a:txBody>
                    <a:bodyPr/>
                    <a:lstStyle/>
                    <a:p>
                      <a:pPr lvl="0" algn="l" fontAlgn="b"/>
                      <a:r>
                        <a:rPr lang="fr-FR" sz="1100" b="1" i="0" u="none" strike="noStrike" dirty="0" smtClean="0">
                          <a:solidFill>
                            <a:srgbClr val="000000"/>
                          </a:solidFill>
                          <a:effectLst/>
                          <a:latin typeface="Calibri" panose="020F0502020204030204" pitchFamily="34" charset="0"/>
                        </a:rPr>
                        <a:t>TOTAL</a:t>
                      </a:r>
                      <a:endParaRPr lang="fr-FR" sz="1100" b="1" i="0" u="none" strike="noStrike" dirty="0">
                        <a:solidFill>
                          <a:srgbClr val="000000"/>
                        </a:solidFill>
                        <a:effectLst/>
                        <a:latin typeface="Calibri" panose="020F0502020204030204" pitchFamily="34" charset="0"/>
                      </a:endParaRPr>
                    </a:p>
                  </a:txBody>
                  <a:tcPr marL="9525" marR="9525" marT="952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1" i="0" u="none" strike="noStrike" dirty="0">
                          <a:solidFill>
                            <a:srgbClr val="000000"/>
                          </a:solidFill>
                          <a:effectLst/>
                          <a:latin typeface="Calibri" panose="020F0502020204030204" pitchFamily="34" charset="0"/>
                        </a:rPr>
                        <a:t>18 254 </a:t>
                      </a:r>
                      <a:r>
                        <a:rPr lang="fr-FR" sz="1200" b="1" i="0" u="none" strike="noStrike" dirty="0" smtClean="0">
                          <a:solidFill>
                            <a:srgbClr val="000000"/>
                          </a:solidFill>
                          <a:effectLst/>
                          <a:latin typeface="Calibri" panose="020F0502020204030204" pitchFamily="34" charset="0"/>
                        </a:rPr>
                        <a:t>125 €</a:t>
                      </a:r>
                      <a:endParaRPr lang="fr-FR"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6511088"/>
                  </a:ext>
                </a:extLst>
              </a:tr>
            </a:tbl>
          </a:graphicData>
        </a:graphic>
      </p:graphicFrame>
    </p:spTree>
    <p:extLst>
      <p:ext uri="{BB962C8B-B14F-4D97-AF65-F5344CB8AC3E}">
        <p14:creationId xmlns:p14="http://schemas.microsoft.com/office/powerpoint/2010/main" val="17082776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BOP </a:t>
            </a:r>
            <a:r>
              <a:rPr lang="fr-FR" dirty="0" smtClean="0"/>
              <a:t>219 </a:t>
            </a:r>
            <a:r>
              <a:rPr lang="fr-FR" dirty="0"/>
              <a:t>: </a:t>
            </a:r>
            <a:r>
              <a:rPr lang="fr-FR" dirty="0" smtClean="0"/>
              <a:t>(Sport)</a:t>
            </a:r>
            <a:r>
              <a:rPr lang="fr-FR" dirty="0"/>
              <a:t/>
            </a:r>
            <a:br>
              <a:rPr lang="fr-FR" dirty="0"/>
            </a:br>
            <a:r>
              <a:rPr lang="fr-FR" dirty="0"/>
              <a:t>Les dépenses</a:t>
            </a:r>
          </a:p>
        </p:txBody>
      </p:sp>
      <p:sp>
        <p:nvSpPr>
          <p:cNvPr id="4" name="ZoneTexte 3"/>
          <p:cNvSpPr txBox="1"/>
          <p:nvPr/>
        </p:nvSpPr>
        <p:spPr>
          <a:xfrm>
            <a:off x="5494077" y="1772019"/>
            <a:ext cx="3247737" cy="317459"/>
          </a:xfrm>
          <a:prstGeom prst="rect">
            <a:avLst/>
          </a:prstGeom>
          <a:noFill/>
        </p:spPr>
        <p:txBody>
          <a:bodyPr wrap="square" rtlCol="0">
            <a:spAutoFit/>
          </a:bodyPr>
          <a:lstStyle/>
          <a:p>
            <a:pPr algn="ctr"/>
            <a:r>
              <a:rPr lang="fr-FR" sz="1463" b="1" dirty="0" smtClean="0">
                <a:solidFill>
                  <a:schemeClr val="bg2"/>
                </a:solidFill>
              </a:rPr>
              <a:t>Budgets délégués </a:t>
            </a:r>
            <a:r>
              <a:rPr lang="fr-FR" sz="1463" b="1" dirty="0">
                <a:solidFill>
                  <a:schemeClr val="bg2"/>
                </a:solidFill>
              </a:rPr>
              <a:t>au 01/10/2024</a:t>
            </a:r>
          </a:p>
        </p:txBody>
      </p:sp>
      <p:sp>
        <p:nvSpPr>
          <p:cNvPr id="7" name="ZoneTexte 6"/>
          <p:cNvSpPr txBox="1"/>
          <p:nvPr/>
        </p:nvSpPr>
        <p:spPr>
          <a:xfrm>
            <a:off x="590429" y="1772019"/>
            <a:ext cx="3317780" cy="317459"/>
          </a:xfrm>
          <a:prstGeom prst="rect">
            <a:avLst/>
          </a:prstGeom>
          <a:noFill/>
        </p:spPr>
        <p:txBody>
          <a:bodyPr wrap="square" rtlCol="0">
            <a:spAutoFit/>
          </a:bodyPr>
          <a:lstStyle/>
          <a:p>
            <a:pPr algn="ctr"/>
            <a:r>
              <a:rPr lang="fr-FR" sz="1463" b="1" dirty="0">
                <a:solidFill>
                  <a:schemeClr val="bg2"/>
                </a:solidFill>
              </a:rPr>
              <a:t>Evolution des </a:t>
            </a:r>
            <a:r>
              <a:rPr lang="fr-FR" sz="1463" b="1" dirty="0" smtClean="0">
                <a:solidFill>
                  <a:schemeClr val="bg2"/>
                </a:solidFill>
              </a:rPr>
              <a:t>budgets</a:t>
            </a:r>
            <a:endParaRPr lang="fr-FR" sz="1463" b="1" dirty="0">
              <a:solidFill>
                <a:schemeClr val="bg2"/>
              </a:solidFill>
            </a:endParaRPr>
          </a:p>
        </p:txBody>
      </p:sp>
      <p:graphicFrame>
        <p:nvGraphicFramePr>
          <p:cNvPr id="13" name="Graphique 12"/>
          <p:cNvGraphicFramePr>
            <a:graphicFrameLocks/>
          </p:cNvGraphicFramePr>
          <p:nvPr>
            <p:extLst>
              <p:ext uri="{D42A27DB-BD31-4B8C-83A1-F6EECF244321}">
                <p14:modId xmlns:p14="http://schemas.microsoft.com/office/powerpoint/2010/main" val="1496108725"/>
              </p:ext>
            </p:extLst>
          </p:nvPr>
        </p:nvGraphicFramePr>
        <p:xfrm>
          <a:off x="128464" y="2492896"/>
          <a:ext cx="5153984" cy="2581023"/>
        </p:xfrm>
        <a:graphic>
          <a:graphicData uri="http://schemas.openxmlformats.org/drawingml/2006/chart">
            <c:chart xmlns:c="http://schemas.openxmlformats.org/drawingml/2006/chart" xmlns:r="http://schemas.openxmlformats.org/officeDocument/2006/relationships" r:id="rId2"/>
          </a:graphicData>
        </a:graphic>
      </p:graphicFrame>
      <p:sp>
        <p:nvSpPr>
          <p:cNvPr id="14" name="Espace réservé du pied de page 13"/>
          <p:cNvSpPr>
            <a:spLocks noGrp="1"/>
          </p:cNvSpPr>
          <p:nvPr>
            <p:ph type="ftr" sz="quarter" idx="11"/>
          </p:nvPr>
        </p:nvSpPr>
        <p:spPr/>
        <p:txBody>
          <a:bodyPr/>
          <a:lstStyle/>
          <a:p>
            <a:pPr>
              <a:defRPr/>
            </a:pPr>
            <a:r>
              <a:rPr lang="it-IT" smtClean="0"/>
              <a:t>CSA vendredi 18 octobre 2024</a:t>
            </a:r>
            <a:endParaRPr lang="fr-FR"/>
          </a:p>
        </p:txBody>
      </p:sp>
      <p:graphicFrame>
        <p:nvGraphicFramePr>
          <p:cNvPr id="15" name="Tableau 14"/>
          <p:cNvGraphicFramePr>
            <a:graphicFrameLocks noGrp="1"/>
          </p:cNvGraphicFramePr>
          <p:nvPr>
            <p:extLst>
              <p:ext uri="{D42A27DB-BD31-4B8C-83A1-F6EECF244321}">
                <p14:modId xmlns:p14="http://schemas.microsoft.com/office/powerpoint/2010/main" val="1796909805"/>
              </p:ext>
            </p:extLst>
          </p:nvPr>
        </p:nvGraphicFramePr>
        <p:xfrm>
          <a:off x="5313040" y="3140968"/>
          <a:ext cx="4032448" cy="1135380"/>
        </p:xfrm>
        <a:graphic>
          <a:graphicData uri="http://schemas.openxmlformats.org/drawingml/2006/table">
            <a:tbl>
              <a:tblPr firstRow="1" firstCol="1" bandRow="1"/>
              <a:tblGrid>
                <a:gridCol w="2877185">
                  <a:extLst>
                    <a:ext uri="{9D8B030D-6E8A-4147-A177-3AD203B41FA5}">
                      <a16:colId xmlns:a16="http://schemas.microsoft.com/office/drawing/2014/main" val="3417338881"/>
                    </a:ext>
                  </a:extLst>
                </a:gridCol>
                <a:gridCol w="1155263">
                  <a:extLst>
                    <a:ext uri="{9D8B030D-6E8A-4147-A177-3AD203B41FA5}">
                      <a16:colId xmlns:a16="http://schemas.microsoft.com/office/drawing/2014/main" val="4275530325"/>
                    </a:ext>
                  </a:extLst>
                </a:gridCol>
              </a:tblGrid>
              <a:tr h="0">
                <a:tc>
                  <a:txBody>
                    <a:bodyPr/>
                    <a:lstStyle/>
                    <a:p>
                      <a:pPr algn="l" fontAlgn="b"/>
                      <a:r>
                        <a:rPr lang="fr-FR" sz="1200" b="0" i="0" u="none" strike="noStrike" dirty="0" smtClean="0">
                          <a:solidFill>
                            <a:srgbClr val="000000"/>
                          </a:solidFill>
                          <a:effectLst/>
                          <a:latin typeface="Calibri" panose="020F0502020204030204" pitchFamily="34" charset="0"/>
                        </a:rPr>
                        <a:t> Promotion </a:t>
                      </a:r>
                      <a:r>
                        <a:rPr lang="fr-FR" sz="1200" b="0" i="0" u="none" strike="noStrike" dirty="0">
                          <a:solidFill>
                            <a:srgbClr val="000000"/>
                          </a:solidFill>
                          <a:effectLst/>
                          <a:latin typeface="Calibri" panose="020F0502020204030204" pitchFamily="34" charset="0"/>
                        </a:rPr>
                        <a:t>du sport pour le plus grand </a:t>
                      </a:r>
                      <a:endParaRPr lang="fr-FR" sz="1200" b="0" i="0" u="none" strike="noStrike" dirty="0" smtClean="0">
                        <a:solidFill>
                          <a:srgbClr val="000000"/>
                        </a:solidFill>
                        <a:effectLst/>
                        <a:latin typeface="Calibri" panose="020F0502020204030204" pitchFamily="34" charset="0"/>
                      </a:endParaRPr>
                    </a:p>
                    <a:p>
                      <a:pPr algn="l" fontAlgn="b"/>
                      <a:r>
                        <a:rPr lang="fr-FR" sz="1200" b="0" i="0" u="none" strike="noStrike" baseline="0" dirty="0" smtClean="0">
                          <a:solidFill>
                            <a:srgbClr val="000000"/>
                          </a:solidFill>
                          <a:effectLst/>
                          <a:latin typeface="Calibri" panose="020F0502020204030204" pitchFamily="34" charset="0"/>
                        </a:rPr>
                        <a:t> n</a:t>
                      </a:r>
                      <a:r>
                        <a:rPr lang="fr-FR" sz="1200" b="0" i="0" u="none" strike="noStrike" dirty="0" smtClean="0">
                          <a:solidFill>
                            <a:srgbClr val="000000"/>
                          </a:solidFill>
                          <a:effectLst/>
                          <a:latin typeface="Calibri" panose="020F0502020204030204" pitchFamily="34" charset="0"/>
                        </a:rPr>
                        <a:t>ombre (dont </a:t>
                      </a:r>
                      <a:r>
                        <a:rPr lang="fr-FR" sz="1200" b="0" i="0" u="none" strike="noStrike" dirty="0">
                          <a:solidFill>
                            <a:srgbClr val="000000"/>
                          </a:solidFill>
                          <a:effectLst/>
                          <a:latin typeface="Calibri" panose="020F0502020204030204" pitchFamily="34" charset="0"/>
                        </a:rPr>
                        <a:t>JO de PARIS)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932 </a:t>
                      </a:r>
                      <a:r>
                        <a:rPr lang="fr-FR" sz="1200" b="0" i="0" u="none" strike="noStrike" dirty="0" smtClean="0">
                          <a:solidFill>
                            <a:srgbClr val="000000"/>
                          </a:solidFill>
                          <a:effectLst/>
                          <a:latin typeface="Calibri" panose="020F0502020204030204" pitchFamily="34" charset="0"/>
                        </a:rPr>
                        <a:t>491 € </a:t>
                      </a:r>
                      <a:endParaRPr lang="fr-FR"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7283352"/>
                  </a:ext>
                </a:extLst>
              </a:tr>
              <a:tr h="186510">
                <a:tc>
                  <a:txBody>
                    <a:bodyPr/>
                    <a:lstStyle/>
                    <a:p>
                      <a:pPr algn="l" fontAlgn="b"/>
                      <a:r>
                        <a:rPr lang="fr-FR" sz="1200" b="0" i="0" u="none" strike="noStrike" dirty="0" smtClean="0">
                          <a:solidFill>
                            <a:srgbClr val="000000"/>
                          </a:solidFill>
                          <a:effectLst/>
                          <a:latin typeface="Calibri" panose="020F0502020204030204" pitchFamily="34" charset="0"/>
                        </a:rPr>
                        <a:t> Promotion </a:t>
                      </a:r>
                      <a:r>
                        <a:rPr lang="fr-FR" sz="1200" b="0" i="0" u="none" strike="noStrike" dirty="0">
                          <a:solidFill>
                            <a:srgbClr val="000000"/>
                          </a:solidFill>
                          <a:effectLst/>
                          <a:latin typeface="Calibri" panose="020F0502020204030204" pitchFamily="34" charset="0"/>
                        </a:rPr>
                        <a:t>des métiers du sport dont sésame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398 </a:t>
                      </a:r>
                      <a:r>
                        <a:rPr lang="fr-FR" sz="1200" b="0" i="0" u="none" strike="noStrike" dirty="0" smtClean="0">
                          <a:solidFill>
                            <a:srgbClr val="000000"/>
                          </a:solidFill>
                          <a:effectLst/>
                          <a:latin typeface="Calibri" panose="020F0502020204030204" pitchFamily="34" charset="0"/>
                        </a:rPr>
                        <a:t>500 € </a:t>
                      </a:r>
                      <a:endParaRPr lang="fr-FR"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5688284"/>
                  </a:ext>
                </a:extLst>
              </a:tr>
              <a:tr h="0">
                <a:tc>
                  <a:txBody>
                    <a:bodyPr/>
                    <a:lstStyle/>
                    <a:p>
                      <a:pPr algn="l" fontAlgn="b"/>
                      <a:r>
                        <a:rPr lang="fr-FR" sz="1200" b="0" i="0" u="none" strike="noStrike" dirty="0" smtClean="0">
                          <a:solidFill>
                            <a:srgbClr val="000000"/>
                          </a:solidFill>
                          <a:effectLst/>
                          <a:latin typeface="Calibri" panose="020F0502020204030204" pitchFamily="34" charset="0"/>
                        </a:rPr>
                        <a:t> Prévention </a:t>
                      </a:r>
                      <a:r>
                        <a:rPr lang="fr-FR" sz="1200" b="0" i="0" u="none" strike="noStrike" dirty="0">
                          <a:solidFill>
                            <a:srgbClr val="000000"/>
                          </a:solidFill>
                          <a:effectLst/>
                          <a:latin typeface="Calibri" panose="020F0502020204030204" pitchFamily="34" charset="0"/>
                        </a:rPr>
                        <a:t>par le sport et protection </a:t>
                      </a:r>
                      <a:r>
                        <a:rPr lang="fr-FR" sz="1200" b="0" i="0" u="none" strike="noStrike" dirty="0" smtClean="0">
                          <a:solidFill>
                            <a:srgbClr val="000000"/>
                          </a:solidFill>
                          <a:effectLst/>
                          <a:latin typeface="Calibri" panose="020F0502020204030204" pitchFamily="34" charset="0"/>
                        </a:rPr>
                        <a:t>des</a:t>
                      </a:r>
                    </a:p>
                    <a:p>
                      <a:pPr algn="l" fontAlgn="b"/>
                      <a:r>
                        <a:rPr lang="fr-FR" sz="1200" b="0" i="0" u="none" strike="noStrike" dirty="0" smtClean="0">
                          <a:solidFill>
                            <a:srgbClr val="000000"/>
                          </a:solidFill>
                          <a:effectLst/>
                          <a:latin typeface="Calibri" panose="020F0502020204030204" pitchFamily="34" charset="0"/>
                        </a:rPr>
                        <a:t> </a:t>
                      </a:r>
                      <a:r>
                        <a:rPr lang="fr-FR" sz="1200" b="0" i="0" u="none" strike="noStrike" dirty="0">
                          <a:solidFill>
                            <a:srgbClr val="000000"/>
                          </a:solidFill>
                          <a:effectLst/>
                          <a:latin typeface="Calibri" panose="020F0502020204030204" pitchFamily="34" charset="0"/>
                        </a:rPr>
                        <a:t>sportifs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478 </a:t>
                      </a:r>
                      <a:r>
                        <a:rPr lang="fr-FR" sz="1200" b="0" i="0" u="none" strike="noStrike" dirty="0" smtClean="0">
                          <a:solidFill>
                            <a:srgbClr val="000000"/>
                          </a:solidFill>
                          <a:effectLst/>
                          <a:latin typeface="Calibri" panose="020F0502020204030204" pitchFamily="34" charset="0"/>
                        </a:rPr>
                        <a:t>000 € </a:t>
                      </a:r>
                      <a:endParaRPr lang="fr-FR"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8601715"/>
                  </a:ext>
                </a:extLst>
              </a:tr>
              <a:tr h="0">
                <a:tc>
                  <a:txBody>
                    <a:bodyPr/>
                    <a:lstStyle/>
                    <a:p>
                      <a:pPr lvl="0" algn="l" fontAlgn="b"/>
                      <a:r>
                        <a:rPr lang="fr-FR" sz="1100" b="1" i="0" u="none" strike="noStrike" dirty="0" smtClean="0">
                          <a:solidFill>
                            <a:srgbClr val="000000"/>
                          </a:solidFill>
                          <a:effectLst/>
                          <a:latin typeface="Calibri" panose="020F0502020204030204" pitchFamily="34" charset="0"/>
                        </a:rPr>
                        <a:t>TOTAL</a:t>
                      </a:r>
                      <a:endParaRPr lang="fr-FR" sz="1100" b="1" i="0" u="none" strike="noStrike" dirty="0">
                        <a:solidFill>
                          <a:srgbClr val="000000"/>
                        </a:solidFill>
                        <a:effectLst/>
                        <a:latin typeface="Calibri" panose="020F0502020204030204" pitchFamily="34" charset="0"/>
                      </a:endParaRPr>
                    </a:p>
                  </a:txBody>
                  <a:tcPr marL="9525" marR="9525" marT="952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1" i="0" u="none" strike="noStrike" dirty="0">
                          <a:solidFill>
                            <a:srgbClr val="000000"/>
                          </a:solidFill>
                          <a:effectLst/>
                          <a:latin typeface="Calibri" panose="020F0502020204030204" pitchFamily="34" charset="0"/>
                        </a:rPr>
                        <a:t>1 808 </a:t>
                      </a:r>
                      <a:r>
                        <a:rPr lang="fr-FR" sz="1200" b="1" i="0" u="none" strike="noStrike" dirty="0" smtClean="0">
                          <a:solidFill>
                            <a:srgbClr val="000000"/>
                          </a:solidFill>
                          <a:effectLst/>
                          <a:latin typeface="Calibri" panose="020F0502020204030204" pitchFamily="34" charset="0"/>
                        </a:rPr>
                        <a:t>991 €</a:t>
                      </a:r>
                      <a:endParaRPr lang="fr-FR"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6511088"/>
                  </a:ext>
                </a:extLst>
              </a:tr>
            </a:tbl>
          </a:graphicData>
        </a:graphic>
      </p:graphicFrame>
    </p:spTree>
    <p:extLst>
      <p:ext uri="{BB962C8B-B14F-4D97-AF65-F5344CB8AC3E}">
        <p14:creationId xmlns:p14="http://schemas.microsoft.com/office/powerpoint/2010/main" val="12813166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11. Questions diverses</a:t>
            </a:r>
            <a:endParaRPr lang="fr-FR" dirty="0"/>
          </a:p>
        </p:txBody>
      </p:sp>
      <p:sp>
        <p:nvSpPr>
          <p:cNvPr id="4" name="Espace réservé du pied de page 3"/>
          <p:cNvSpPr>
            <a:spLocks noGrp="1"/>
          </p:cNvSpPr>
          <p:nvPr>
            <p:ph type="ftr" sz="quarter" idx="11"/>
          </p:nvPr>
        </p:nvSpPr>
        <p:spPr/>
        <p:txBody>
          <a:bodyPr/>
          <a:lstStyle/>
          <a:p>
            <a:pPr>
              <a:defRPr/>
            </a:pPr>
            <a:r>
              <a:rPr lang="it-IT" smtClean="0"/>
              <a:t>CSA vendredi 18 octobre 2024</a:t>
            </a:r>
            <a:endParaRPr lang="fr-FR"/>
          </a:p>
        </p:txBody>
      </p:sp>
    </p:spTree>
    <p:extLst>
      <p:ext uri="{BB962C8B-B14F-4D97-AF65-F5344CB8AC3E}">
        <p14:creationId xmlns:p14="http://schemas.microsoft.com/office/powerpoint/2010/main" val="3008317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it-IT" smtClean="0"/>
              <a:t>CSA vendredi 18 octobre 2024</a:t>
            </a:r>
            <a:endParaRPr lang="fr-FR" dirty="0"/>
          </a:p>
        </p:txBody>
      </p:sp>
      <p:sp>
        <p:nvSpPr>
          <p:cNvPr id="5" name="Espace réservé du texte 4"/>
          <p:cNvSpPr>
            <a:spLocks noGrp="1"/>
          </p:cNvSpPr>
          <p:nvPr>
            <p:ph type="body" sz="quarter" idx="13"/>
          </p:nvPr>
        </p:nvSpPr>
        <p:spPr>
          <a:xfrm>
            <a:off x="373880" y="1340768"/>
            <a:ext cx="9126001" cy="4896544"/>
          </a:xfrm>
        </p:spPr>
        <p:txBody>
          <a:bodyPr/>
          <a:lstStyle/>
          <a:p>
            <a:pPr marL="0" indent="0">
              <a:buNone/>
            </a:pPr>
            <a:r>
              <a:rPr lang="fr-FR" sz="2550" dirty="0" smtClean="0">
                <a:latin typeface="+mj-lt"/>
              </a:rPr>
              <a:t>2. Présentation du Rapport Social Unique 2022-2023</a:t>
            </a:r>
          </a:p>
          <a:p>
            <a:pPr marL="359991" lvl="2" indent="0">
              <a:buNone/>
            </a:pPr>
            <a:endParaRPr lang="fr-FR" sz="1600" dirty="0"/>
          </a:p>
          <a:p>
            <a:pPr marL="0" indent="0">
              <a:buNone/>
            </a:pPr>
            <a:r>
              <a:rPr lang="fr-FR" sz="1800" dirty="0" smtClean="0">
                <a:solidFill>
                  <a:schemeClr val="bg1"/>
                </a:solidFill>
              </a:rPr>
              <a:t>Revalorisation </a:t>
            </a:r>
            <a:r>
              <a:rPr lang="fr-FR" sz="1800" dirty="0">
                <a:solidFill>
                  <a:schemeClr val="bg1"/>
                </a:solidFill>
              </a:rPr>
              <a:t>de l’IFSE des personnels de la filière médico-sociale </a:t>
            </a:r>
            <a:endParaRPr lang="fr-FR" sz="1800" dirty="0" smtClean="0">
              <a:solidFill>
                <a:schemeClr val="bg1"/>
              </a:solidFill>
            </a:endParaRPr>
          </a:p>
          <a:p>
            <a:r>
              <a:rPr lang="fr-FR" sz="1800" dirty="0">
                <a:solidFill>
                  <a:schemeClr val="bg1"/>
                </a:solidFill>
              </a:rPr>
              <a:t> </a:t>
            </a:r>
            <a:r>
              <a:rPr lang="fr-FR" sz="1800" dirty="0" smtClean="0">
                <a:solidFill>
                  <a:schemeClr val="bg1"/>
                </a:solidFill>
              </a:rPr>
              <a:t>Revalorisation </a:t>
            </a:r>
            <a:r>
              <a:rPr lang="fr-FR" sz="1800" dirty="0">
                <a:solidFill>
                  <a:schemeClr val="bg1"/>
                </a:solidFill>
              </a:rPr>
              <a:t>de l’IFSE des personnels de catégorie C de la filière </a:t>
            </a:r>
            <a:r>
              <a:rPr lang="fr-FR" sz="1800" dirty="0" smtClean="0">
                <a:solidFill>
                  <a:schemeClr val="bg1"/>
                </a:solidFill>
              </a:rPr>
              <a:t>administrative </a:t>
            </a:r>
          </a:p>
          <a:p>
            <a:r>
              <a:rPr lang="fr-FR" sz="1800" dirty="0">
                <a:solidFill>
                  <a:schemeClr val="bg1"/>
                </a:solidFill>
              </a:rPr>
              <a:t> </a:t>
            </a:r>
            <a:r>
              <a:rPr lang="fr-FR" sz="1800" dirty="0" smtClean="0">
                <a:solidFill>
                  <a:schemeClr val="bg1"/>
                </a:solidFill>
              </a:rPr>
              <a:t>Revalorisation </a:t>
            </a:r>
            <a:r>
              <a:rPr lang="fr-FR" sz="1800" dirty="0">
                <a:solidFill>
                  <a:schemeClr val="bg1"/>
                </a:solidFill>
              </a:rPr>
              <a:t>de l’IFSE des personnels </a:t>
            </a:r>
            <a:r>
              <a:rPr lang="fr-FR" sz="1800" dirty="0" smtClean="0">
                <a:solidFill>
                  <a:schemeClr val="bg1"/>
                </a:solidFill>
              </a:rPr>
              <a:t>ITRF </a:t>
            </a:r>
          </a:p>
          <a:p>
            <a:r>
              <a:rPr lang="fr-FR" sz="1800" dirty="0">
                <a:solidFill>
                  <a:schemeClr val="bg1"/>
                </a:solidFill>
              </a:rPr>
              <a:t> </a:t>
            </a:r>
            <a:r>
              <a:rPr lang="fr-FR" sz="1800" dirty="0" smtClean="0">
                <a:solidFill>
                  <a:schemeClr val="bg1"/>
                </a:solidFill>
              </a:rPr>
              <a:t>Bilan </a:t>
            </a:r>
            <a:r>
              <a:rPr lang="fr-FR" sz="1800" dirty="0">
                <a:solidFill>
                  <a:schemeClr val="bg1"/>
                </a:solidFill>
              </a:rPr>
              <a:t>de l'affectation et de </a:t>
            </a:r>
            <a:r>
              <a:rPr lang="fr-FR" sz="1800" dirty="0" smtClean="0">
                <a:solidFill>
                  <a:schemeClr val="bg1"/>
                </a:solidFill>
              </a:rPr>
              <a:t>l'orientation </a:t>
            </a:r>
          </a:p>
          <a:p>
            <a:r>
              <a:rPr lang="fr-FR" sz="1800" dirty="0">
                <a:solidFill>
                  <a:schemeClr val="bg1"/>
                </a:solidFill>
              </a:rPr>
              <a:t> </a:t>
            </a:r>
            <a:r>
              <a:rPr lang="fr-FR" sz="1800" dirty="0" smtClean="0">
                <a:solidFill>
                  <a:schemeClr val="bg1"/>
                </a:solidFill>
              </a:rPr>
              <a:t>Constat </a:t>
            </a:r>
            <a:r>
              <a:rPr lang="fr-FR" sz="1800" dirty="0">
                <a:solidFill>
                  <a:schemeClr val="bg1"/>
                </a:solidFill>
              </a:rPr>
              <a:t>des effectifs de </a:t>
            </a:r>
            <a:r>
              <a:rPr lang="fr-FR" sz="1800" dirty="0" smtClean="0">
                <a:solidFill>
                  <a:schemeClr val="bg1"/>
                </a:solidFill>
              </a:rPr>
              <a:t>rentrée </a:t>
            </a:r>
          </a:p>
          <a:p>
            <a:r>
              <a:rPr lang="fr-FR" sz="1800" dirty="0">
                <a:solidFill>
                  <a:schemeClr val="bg1"/>
                </a:solidFill>
              </a:rPr>
              <a:t> </a:t>
            </a:r>
            <a:r>
              <a:rPr lang="fr-FR" sz="1800" dirty="0" smtClean="0">
                <a:solidFill>
                  <a:schemeClr val="bg1"/>
                </a:solidFill>
              </a:rPr>
              <a:t>Pacte </a:t>
            </a:r>
          </a:p>
          <a:p>
            <a:r>
              <a:rPr lang="fr-FR" sz="1800" dirty="0">
                <a:solidFill>
                  <a:schemeClr val="bg1"/>
                </a:solidFill>
              </a:rPr>
              <a:t> </a:t>
            </a:r>
            <a:r>
              <a:rPr lang="fr-FR" sz="1800" dirty="0" smtClean="0">
                <a:solidFill>
                  <a:schemeClr val="bg1"/>
                </a:solidFill>
              </a:rPr>
              <a:t>Présentation </a:t>
            </a:r>
            <a:r>
              <a:rPr lang="fr-FR" sz="1800" dirty="0">
                <a:solidFill>
                  <a:schemeClr val="bg1"/>
                </a:solidFill>
              </a:rPr>
              <a:t>du budget </a:t>
            </a:r>
            <a:r>
              <a:rPr lang="fr-FR" sz="1800" dirty="0" smtClean="0">
                <a:solidFill>
                  <a:schemeClr val="bg1"/>
                </a:solidFill>
              </a:rPr>
              <a:t>académique </a:t>
            </a:r>
          </a:p>
          <a:p>
            <a:r>
              <a:rPr lang="fr-FR" sz="1800" dirty="0">
                <a:solidFill>
                  <a:schemeClr val="bg1"/>
                </a:solidFill>
              </a:rPr>
              <a:t> </a:t>
            </a:r>
            <a:r>
              <a:rPr lang="fr-FR" sz="1800" dirty="0" smtClean="0">
                <a:solidFill>
                  <a:schemeClr val="bg1"/>
                </a:solidFill>
              </a:rPr>
              <a:t>Questions diverses</a:t>
            </a:r>
            <a:endParaRPr lang="fr-FR" sz="1800" dirty="0">
              <a:solidFill>
                <a:schemeClr val="bg1"/>
              </a:solidFill>
            </a:endParaRPr>
          </a:p>
          <a:p>
            <a:pPr marL="0" indent="0">
              <a:buNone/>
            </a:pPr>
            <a:endParaRPr lang="fr-FR" sz="1800" dirty="0" smtClean="0"/>
          </a:p>
        </p:txBody>
      </p:sp>
      <p:sp>
        <p:nvSpPr>
          <p:cNvPr id="6" name="Sous-titre 2">
            <a:extLst>
              <a:ext uri="{FF2B5EF4-FFF2-40B4-BE49-F238E27FC236}">
                <a16:creationId xmlns:a16="http://schemas.microsoft.com/office/drawing/2014/main" id="{A3F869F5-B56E-4E7A-9D0D-897C331FA77E}"/>
              </a:ext>
            </a:extLst>
          </p:cNvPr>
          <p:cNvSpPr txBox="1">
            <a:spLocks/>
          </p:cNvSpPr>
          <p:nvPr/>
        </p:nvSpPr>
        <p:spPr>
          <a:xfrm>
            <a:off x="848544" y="2961159"/>
            <a:ext cx="7429500" cy="1655762"/>
          </a:xfrm>
          <a:prstGeom prst="rect">
            <a:avLst/>
          </a:prstGeom>
        </p:spPr>
        <p:txBody>
          <a:bodyPr>
            <a:normAutofit/>
          </a:bodyPr>
          <a:lst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dirty="0" smtClean="0"/>
              <a:t>-&gt; effectifs au 30/11/2022</a:t>
            </a:r>
          </a:p>
          <a:p>
            <a:r>
              <a:rPr lang="fr-FR" sz="1600" dirty="0" smtClean="0"/>
              <a:t>-&gt; année d’exercice 2023</a:t>
            </a:r>
          </a:p>
          <a:p>
            <a:endParaRPr lang="fr-FR" sz="1600" dirty="0" smtClean="0"/>
          </a:p>
          <a:p>
            <a:r>
              <a:rPr lang="fr-FR" sz="1600" dirty="0" smtClean="0"/>
              <a:t>GC du  24/09/24</a:t>
            </a:r>
            <a:endParaRPr lang="fr-FR" sz="1600" dirty="0"/>
          </a:p>
        </p:txBody>
      </p:sp>
    </p:spTree>
    <p:extLst>
      <p:ext uri="{BB962C8B-B14F-4D97-AF65-F5344CB8AC3E}">
        <p14:creationId xmlns:p14="http://schemas.microsoft.com/office/powerpoint/2010/main" val="1387590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3071B7-E84A-42CD-A5F0-A2801DF413B2}"/>
              </a:ext>
            </a:extLst>
          </p:cNvPr>
          <p:cNvSpPr>
            <a:spLocks noGrp="1"/>
          </p:cNvSpPr>
          <p:nvPr>
            <p:ph type="title"/>
          </p:nvPr>
        </p:nvSpPr>
        <p:spPr/>
        <p:txBody>
          <a:bodyPr/>
          <a:lstStyle/>
          <a:p>
            <a:r>
              <a:rPr lang="fr-FR" dirty="0"/>
              <a:t>Questions posées lors du CG du 24/09</a:t>
            </a:r>
          </a:p>
        </p:txBody>
      </p:sp>
      <p:sp>
        <p:nvSpPr>
          <p:cNvPr id="3" name="Espace réservé du contenu 2">
            <a:extLst>
              <a:ext uri="{FF2B5EF4-FFF2-40B4-BE49-F238E27FC236}">
                <a16:creationId xmlns:a16="http://schemas.microsoft.com/office/drawing/2014/main" id="{221B6B45-E0ED-499B-A562-0DE14D8064A5}"/>
              </a:ext>
            </a:extLst>
          </p:cNvPr>
          <p:cNvSpPr>
            <a:spLocks noGrp="1"/>
          </p:cNvSpPr>
          <p:nvPr>
            <p:ph idx="1"/>
          </p:nvPr>
        </p:nvSpPr>
        <p:spPr/>
        <p:txBody>
          <a:bodyPr/>
          <a:lstStyle/>
          <a:p>
            <a:r>
              <a:rPr lang="fr-FR" sz="1600" dirty="0"/>
              <a:t>Calendrier idéal</a:t>
            </a:r>
          </a:p>
          <a:p>
            <a:pPr algn="just">
              <a:lnSpc>
                <a:spcPct val="107000"/>
              </a:lnSpc>
              <a:spcAft>
                <a:spcPts val="650"/>
              </a:spcAft>
            </a:pPr>
            <a:r>
              <a:rPr lang="fr-FR" sz="1600" dirty="0">
                <a:latin typeface="Marianne" panose="02000000000000000000" pitchFamily="2" charset="0"/>
                <a:ea typeface="Calibri" panose="020F0502020204030204" pitchFamily="34" charset="0"/>
                <a:cs typeface="Times New Roman" panose="02020603050405020304" pitchFamily="18" charset="0"/>
              </a:rPr>
              <a:t>- collecte des données et préparation de la BDS au cours fin T4 N et T1 N+1</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50"/>
              </a:spcAft>
            </a:pPr>
            <a:r>
              <a:rPr lang="fr-FR" sz="1600" dirty="0">
                <a:latin typeface="Marianne" panose="02000000000000000000" pitchFamily="2" charset="0"/>
                <a:ea typeface="Calibri" panose="020F0502020204030204" pitchFamily="34" charset="0"/>
                <a:cs typeface="Times New Roman" panose="02020603050405020304" pitchFamily="18" charset="0"/>
              </a:rPr>
              <a:t>- mise à disposition de la BDS en mai N+1</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50"/>
              </a:spcAft>
            </a:pPr>
            <a:r>
              <a:rPr lang="fr-FR" sz="1600" dirty="0">
                <a:latin typeface="Marianne" panose="02000000000000000000" pitchFamily="2" charset="0"/>
                <a:ea typeface="Calibri" panose="020F0502020204030204" pitchFamily="34" charset="0"/>
                <a:cs typeface="Times New Roman" panose="02020603050405020304" pitchFamily="18" charset="0"/>
              </a:rPr>
              <a:t>- examen du RSU en CSA en juin N+1 + publication</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endParaRPr lang="fr-FR" sz="1600" dirty="0"/>
          </a:p>
          <a:p>
            <a:r>
              <a:rPr lang="fr-FR" sz="1600" dirty="0"/>
              <a:t>Base de données sociales</a:t>
            </a:r>
          </a:p>
          <a:p>
            <a:pPr algn="just">
              <a:lnSpc>
                <a:spcPct val="107000"/>
              </a:lnSpc>
              <a:spcAft>
                <a:spcPts val="650"/>
              </a:spcAft>
            </a:pPr>
            <a:r>
              <a:rPr lang="fr-FR" sz="1600" dirty="0">
                <a:latin typeface="Marianne" panose="02000000000000000000" pitchFamily="2" charset="0"/>
                <a:ea typeface="Calibri" panose="020F0502020204030204" pitchFamily="34" charset="0"/>
                <a:cs typeface="Times New Roman" panose="02020603050405020304" pitchFamily="18" charset="0"/>
              </a:rPr>
              <a:t>- Pas de document unique. Il convient de travailler sur un canevas. Les données disponibles seront mises à disposition.</a:t>
            </a:r>
          </a:p>
          <a:p>
            <a:endParaRPr lang="fr-FR" sz="1600" dirty="0"/>
          </a:p>
        </p:txBody>
      </p:sp>
    </p:spTree>
    <p:extLst>
      <p:ext uri="{BB962C8B-B14F-4D97-AF65-F5344CB8AC3E}">
        <p14:creationId xmlns:p14="http://schemas.microsoft.com/office/powerpoint/2010/main" val="461289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3071B7-E84A-42CD-A5F0-A2801DF413B2}"/>
              </a:ext>
            </a:extLst>
          </p:cNvPr>
          <p:cNvSpPr>
            <a:spLocks noGrp="1"/>
          </p:cNvSpPr>
          <p:nvPr>
            <p:ph type="title"/>
          </p:nvPr>
        </p:nvSpPr>
        <p:spPr/>
        <p:txBody>
          <a:bodyPr/>
          <a:lstStyle/>
          <a:p>
            <a:r>
              <a:rPr lang="fr-FR" dirty="0"/>
              <a:t>Questions posées lors du CG du 24/09</a:t>
            </a:r>
          </a:p>
        </p:txBody>
      </p:sp>
      <p:sp>
        <p:nvSpPr>
          <p:cNvPr id="3" name="Espace réservé du contenu 2">
            <a:extLst>
              <a:ext uri="{FF2B5EF4-FFF2-40B4-BE49-F238E27FC236}">
                <a16:creationId xmlns:a16="http://schemas.microsoft.com/office/drawing/2014/main" id="{221B6B45-E0ED-499B-A562-0DE14D8064A5}"/>
              </a:ext>
            </a:extLst>
          </p:cNvPr>
          <p:cNvSpPr>
            <a:spLocks noGrp="1"/>
          </p:cNvSpPr>
          <p:nvPr>
            <p:ph idx="1"/>
          </p:nvPr>
        </p:nvSpPr>
        <p:spPr>
          <a:xfrm>
            <a:off x="427664" y="1340768"/>
            <a:ext cx="8543925" cy="4092606"/>
          </a:xfrm>
        </p:spPr>
        <p:txBody>
          <a:bodyPr>
            <a:noAutofit/>
          </a:bodyPr>
          <a:lstStyle/>
          <a:p>
            <a:r>
              <a:rPr lang="fr-FR" sz="1600" dirty="0"/>
              <a:t>Sur les données</a:t>
            </a:r>
          </a:p>
          <a:p>
            <a:pPr algn="just">
              <a:lnSpc>
                <a:spcPct val="107000"/>
              </a:lnSpc>
              <a:spcAft>
                <a:spcPts val="650"/>
              </a:spcAft>
              <a:buFontTx/>
              <a:buChar char="-"/>
            </a:pPr>
            <a:r>
              <a:rPr lang="fr-FR" sz="1600" dirty="0">
                <a:latin typeface="Marianne" panose="02000000000000000000" pitchFamily="2" charset="0"/>
                <a:ea typeface="Calibri" panose="020F0502020204030204" pitchFamily="34" charset="0"/>
                <a:cs typeface="Times New Roman" panose="02020603050405020304" pitchFamily="18" charset="0"/>
              </a:rPr>
              <a:t>Le RSU 2022-2023 porte bien sur les effectifs au 30/11/22. </a:t>
            </a:r>
          </a:p>
          <a:p>
            <a:pPr algn="just">
              <a:lnSpc>
                <a:spcPct val="107000"/>
              </a:lnSpc>
              <a:spcAft>
                <a:spcPts val="650"/>
              </a:spcAft>
              <a:buFontTx/>
              <a:buChar char="-"/>
            </a:pPr>
            <a:r>
              <a:rPr lang="fr-FR" sz="1600" dirty="0">
                <a:latin typeface="Marianne" panose="02000000000000000000" pitchFamily="2" charset="0"/>
                <a:ea typeface="Calibri" panose="020F0502020204030204" pitchFamily="34" charset="0"/>
                <a:cs typeface="Times New Roman" panose="02020603050405020304" pitchFamily="18" charset="0"/>
              </a:rPr>
              <a:t>Les données sur les rémunérations ne seront pas disponibles avant l’automne (source DAGES /DEPP). Les académies qui ont fourni des données ont fourni celles de 2021 qui figurent dans le RSU 2021-2022.</a:t>
            </a:r>
          </a:p>
          <a:p>
            <a:pPr algn="just">
              <a:lnSpc>
                <a:spcPct val="107000"/>
              </a:lnSpc>
              <a:spcAft>
                <a:spcPts val="650"/>
              </a:spcAft>
              <a:buFontTx/>
              <a:buChar char="-"/>
            </a:pPr>
            <a:r>
              <a:rPr lang="fr-FR" sz="1600" dirty="0">
                <a:latin typeface="Marianne" panose="02000000000000000000" pitchFamily="2" charset="0"/>
                <a:ea typeface="Calibri" panose="020F0502020204030204" pitchFamily="34" charset="0"/>
                <a:cs typeface="Times New Roman" panose="02020603050405020304" pitchFamily="18" charset="0"/>
              </a:rPr>
              <a:t>Des précisions ont été demandées sur les valeurs indiquées : les tableaux comportent toujours la mention % lorsque les données sont indiquées en %. Des explications ont été ajoutées pour plus de clarté.</a:t>
            </a:r>
          </a:p>
          <a:p>
            <a:pPr algn="just">
              <a:lnSpc>
                <a:spcPct val="107000"/>
              </a:lnSpc>
              <a:spcAft>
                <a:spcPts val="650"/>
              </a:spcAft>
              <a:buFontTx/>
              <a:buChar char="-"/>
            </a:pPr>
            <a:r>
              <a:rPr lang="fr-FR" sz="1600" dirty="0">
                <a:latin typeface="Marianne" panose="02000000000000000000" pitchFamily="2" charset="0"/>
              </a:rPr>
              <a:t>La « vie scolaire » regroupe les personnels d’éducation, et notamment les conseillers principaux d’éducation et les psychologues de l’éducation nationale, qui remplacent, depuis le 1er septembre 2017, les psychologues scolaires et conseillers d’orientation-psychologues. Depuis cette date, une partie des corps enseignants du premier degré a basculé dans celui des psychologues de l’éducation nationale. Afin d’harmoniser les données présentées dans les évolutions d’effectifs, les corps enseignants du premier degré sur des fonctions de psychologues scolaires avant 2017 ont été intégrés aux personnels de vie scolaire. Le groupe  vie scolaire  comprend également les personnels d’assistance éducative (assistants d’éducation, accompagnants d’élèves en situation de handicap). Il s’agit de la nomenclature utilisée par la DEPP.</a:t>
            </a:r>
            <a:endParaRPr lang="fr-FR" sz="1600" dirty="0">
              <a:latin typeface="Marianne" panose="02000000000000000000" pitchFamily="2" charset="0"/>
              <a:ea typeface="Calibri" panose="020F0502020204030204" pitchFamily="34" charset="0"/>
              <a:cs typeface="Times New Roman" panose="02020603050405020304" pitchFamily="18" charset="0"/>
            </a:endParaRPr>
          </a:p>
          <a:p>
            <a:pPr algn="just">
              <a:lnSpc>
                <a:spcPct val="107000"/>
              </a:lnSpc>
              <a:spcAft>
                <a:spcPts val="650"/>
              </a:spcAft>
              <a:buFontTx/>
              <a:buChar char="-"/>
            </a:pPr>
            <a:endParaRPr lang="fr-FR" sz="1600" dirty="0">
              <a:latin typeface="Marianne" panose="02000000000000000000" pitchFamily="2" charset="0"/>
              <a:ea typeface="Calibri" panose="020F0502020204030204" pitchFamily="34" charset="0"/>
              <a:cs typeface="Times New Roman" panose="02020603050405020304" pitchFamily="18" charset="0"/>
            </a:endParaRPr>
          </a:p>
          <a:p>
            <a:endParaRPr lang="fr-FR" sz="1600" dirty="0"/>
          </a:p>
          <a:p>
            <a:endParaRPr lang="fr-FR" sz="1600" dirty="0"/>
          </a:p>
        </p:txBody>
      </p:sp>
    </p:spTree>
    <p:extLst>
      <p:ext uri="{BB962C8B-B14F-4D97-AF65-F5344CB8AC3E}">
        <p14:creationId xmlns:p14="http://schemas.microsoft.com/office/powerpoint/2010/main" val="1470923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3071B7-E84A-42CD-A5F0-A2801DF413B2}"/>
              </a:ext>
            </a:extLst>
          </p:cNvPr>
          <p:cNvSpPr>
            <a:spLocks noGrp="1"/>
          </p:cNvSpPr>
          <p:nvPr>
            <p:ph type="title"/>
          </p:nvPr>
        </p:nvSpPr>
        <p:spPr/>
        <p:txBody>
          <a:bodyPr/>
          <a:lstStyle/>
          <a:p>
            <a:r>
              <a:rPr lang="fr-FR" dirty="0"/>
              <a:t>Questions posées lors du CG du 24/09</a:t>
            </a:r>
          </a:p>
        </p:txBody>
      </p:sp>
      <p:sp>
        <p:nvSpPr>
          <p:cNvPr id="3" name="Espace réservé du contenu 2">
            <a:extLst>
              <a:ext uri="{FF2B5EF4-FFF2-40B4-BE49-F238E27FC236}">
                <a16:creationId xmlns:a16="http://schemas.microsoft.com/office/drawing/2014/main" id="{221B6B45-E0ED-499B-A562-0DE14D8064A5}"/>
              </a:ext>
            </a:extLst>
          </p:cNvPr>
          <p:cNvSpPr>
            <a:spLocks noGrp="1"/>
          </p:cNvSpPr>
          <p:nvPr>
            <p:ph idx="1"/>
          </p:nvPr>
        </p:nvSpPr>
        <p:spPr>
          <a:xfrm>
            <a:off x="272480" y="1221937"/>
            <a:ext cx="8543925" cy="4092606"/>
          </a:xfrm>
        </p:spPr>
        <p:txBody>
          <a:bodyPr>
            <a:noAutofit/>
          </a:bodyPr>
          <a:lstStyle/>
          <a:p>
            <a:r>
              <a:rPr lang="fr-FR" sz="1600" dirty="0"/>
              <a:t>Sur les données</a:t>
            </a:r>
          </a:p>
          <a:p>
            <a:pPr algn="just">
              <a:lnSpc>
                <a:spcPct val="107000"/>
              </a:lnSpc>
              <a:spcAft>
                <a:spcPts val="650"/>
              </a:spcAft>
              <a:buFontTx/>
              <a:buChar char="-"/>
            </a:pPr>
            <a:r>
              <a:rPr lang="fr-FR" sz="1600" dirty="0">
                <a:latin typeface="Marianne" panose="02000000000000000000" pitchFamily="2" charset="0"/>
                <a:ea typeface="Calibri" panose="020F0502020204030204" pitchFamily="34" charset="0"/>
                <a:cs typeface="Times New Roman" panose="02020603050405020304" pitchFamily="18" charset="0"/>
              </a:rPr>
              <a:t>Pas d’apprentis en 2022-22023</a:t>
            </a:r>
          </a:p>
          <a:p>
            <a:pPr algn="just">
              <a:lnSpc>
                <a:spcPct val="107000"/>
              </a:lnSpc>
              <a:spcAft>
                <a:spcPts val="650"/>
              </a:spcAft>
              <a:buFontTx/>
              <a:buChar char="-"/>
            </a:pPr>
            <a:r>
              <a:rPr lang="fr-FR" sz="1600" dirty="0">
                <a:latin typeface="Marianne" panose="02000000000000000000" pitchFamily="2" charset="0"/>
                <a:ea typeface="Calibri" panose="020F0502020204030204" pitchFamily="34" charset="0"/>
                <a:cs typeface="Times New Roman" panose="02020603050405020304" pitchFamily="18" charset="0"/>
              </a:rPr>
              <a:t>Manque âge moyen des promouvables et des promus pour chaque corps chaque campagne. </a:t>
            </a:r>
          </a:p>
          <a:p>
            <a:pPr algn="just">
              <a:lnSpc>
                <a:spcPct val="107000"/>
              </a:lnSpc>
              <a:spcAft>
                <a:spcPts val="650"/>
              </a:spcAft>
              <a:buFontTx/>
              <a:buChar char="-"/>
            </a:pPr>
            <a:r>
              <a:rPr lang="fr-FR" sz="1600" dirty="0">
                <a:latin typeface="Marianne" panose="02000000000000000000" pitchFamily="2" charset="0"/>
                <a:ea typeface="Calibri" panose="020F0502020204030204" pitchFamily="34" charset="0"/>
                <a:cs typeface="Times New Roman" panose="02020603050405020304" pitchFamily="18" charset="0"/>
              </a:rPr>
              <a:t>Il a été demandé de sortir les AESH du groupe de personnels « vie scolaire » : le groupe « vie scolaire »  répond à la définition indiquée ci-dessus telle que retenue par la nomenclature DEPP. Il ne fait pas sens de les exclure de ce groupe au motif qu’ils interviennent à la fois pour le 1</a:t>
            </a:r>
            <a:r>
              <a:rPr lang="fr-FR" sz="1600" baseline="30000" dirty="0">
                <a:latin typeface="Marianne" panose="02000000000000000000" pitchFamily="2" charset="0"/>
                <a:ea typeface="Calibri" panose="020F0502020204030204" pitchFamily="34" charset="0"/>
                <a:cs typeface="Times New Roman" panose="02020603050405020304" pitchFamily="18" charset="0"/>
              </a:rPr>
              <a:t>e</a:t>
            </a:r>
            <a:r>
              <a:rPr lang="fr-FR" sz="1600" dirty="0">
                <a:latin typeface="Marianne" panose="02000000000000000000" pitchFamily="2" charset="0"/>
                <a:ea typeface="Calibri" panose="020F0502020204030204" pitchFamily="34" charset="0"/>
                <a:cs typeface="Times New Roman" panose="02020603050405020304" pitchFamily="18" charset="0"/>
              </a:rPr>
              <a:t> et le 2</a:t>
            </a:r>
            <a:r>
              <a:rPr lang="fr-FR" sz="1600" baseline="30000" dirty="0">
                <a:latin typeface="Marianne" panose="02000000000000000000" pitchFamily="2" charset="0"/>
                <a:ea typeface="Calibri" panose="020F0502020204030204" pitchFamily="34" charset="0"/>
                <a:cs typeface="Times New Roman" panose="02020603050405020304" pitchFamily="18" charset="0"/>
              </a:rPr>
              <a:t>nd</a:t>
            </a:r>
            <a:r>
              <a:rPr lang="fr-FR" sz="1600" dirty="0">
                <a:latin typeface="Marianne" panose="02000000000000000000" pitchFamily="2" charset="0"/>
                <a:ea typeface="Calibri" panose="020F0502020204030204" pitchFamily="34" charset="0"/>
                <a:cs typeface="Times New Roman" panose="02020603050405020304" pitchFamily="18" charset="0"/>
              </a:rPr>
              <a:t> degré. </a:t>
            </a:r>
          </a:p>
          <a:p>
            <a:pPr algn="just">
              <a:lnSpc>
                <a:spcPct val="107000"/>
              </a:lnSpc>
              <a:spcAft>
                <a:spcPts val="650"/>
              </a:spcAft>
              <a:buFontTx/>
              <a:buChar char="-"/>
            </a:pPr>
            <a:r>
              <a:rPr lang="fr-FR" sz="1600" dirty="0">
                <a:latin typeface="Marianne" panose="02000000000000000000" pitchFamily="2" charset="0"/>
                <a:ea typeface="Calibri" panose="020F0502020204030204" pitchFamily="34" charset="0"/>
                <a:cs typeface="Times New Roman" panose="02020603050405020304" pitchFamily="18" charset="0"/>
              </a:rPr>
              <a:t>Les seules données desquelles les AESH sont exclus sont celles portant sur la répartition des personnels du secteur public par fonction selon le lieu d’exercice et sur le temps partiel. En effet, les données fluctuent selon leur affectation « réelle » (en lycées, LP…) et leur affectation à 90% en DSDEN. Lorsque les informations concernant certaines catégories de personnels ne sont pas suffisantes, ces informations ne sont pas pertinentes d’où l’exclusion de certaines catégories de personnels de certaines données statistiques.</a:t>
            </a:r>
          </a:p>
          <a:p>
            <a:pPr algn="just">
              <a:lnSpc>
                <a:spcPct val="107000"/>
              </a:lnSpc>
              <a:spcAft>
                <a:spcPts val="650"/>
              </a:spcAft>
              <a:buFontTx/>
              <a:buChar char="-"/>
            </a:pPr>
            <a:endParaRPr lang="fr-FR" sz="1600" dirty="0"/>
          </a:p>
          <a:p>
            <a:r>
              <a:rPr lang="fr-FR" sz="1600" dirty="0">
                <a:latin typeface="Marianne" panose="02000000000000000000" pitchFamily="2" charset="0"/>
              </a:rPr>
              <a:t>Il n’y a pas de données sur les refus de formation car il n’est pas possible de collecter ces données.</a:t>
            </a:r>
            <a:r>
              <a:rPr lang="fr-FR" sz="1600" dirty="0"/>
              <a:t/>
            </a:r>
            <a:br>
              <a:rPr lang="fr-FR" sz="1600" dirty="0"/>
            </a:br>
            <a:endParaRPr lang="fr-FR" sz="1600" dirty="0"/>
          </a:p>
          <a:p>
            <a:pPr algn="just">
              <a:lnSpc>
                <a:spcPct val="107000"/>
              </a:lnSpc>
              <a:spcAft>
                <a:spcPts val="650"/>
              </a:spcAft>
              <a:buFontTx/>
              <a:buChar char="-"/>
            </a:pPr>
            <a:endParaRPr lang="fr-FR" sz="1600" dirty="0">
              <a:latin typeface="Marianne" panose="02000000000000000000" pitchFamily="2" charset="0"/>
              <a:ea typeface="Calibri" panose="020F0502020204030204" pitchFamily="34" charset="0"/>
              <a:cs typeface="Times New Roman" panose="02020603050405020304" pitchFamily="18" charset="0"/>
            </a:endParaRPr>
          </a:p>
          <a:p>
            <a:pPr algn="just">
              <a:lnSpc>
                <a:spcPct val="107000"/>
              </a:lnSpc>
              <a:spcAft>
                <a:spcPts val="650"/>
              </a:spcAft>
              <a:buFontTx/>
              <a:buChar char="-"/>
            </a:pPr>
            <a:endParaRPr lang="fr-FR" sz="1600" dirty="0">
              <a:latin typeface="Marianne" panose="02000000000000000000" pitchFamily="2" charset="0"/>
              <a:ea typeface="Calibri" panose="020F0502020204030204" pitchFamily="34" charset="0"/>
              <a:cs typeface="Times New Roman" panose="02020603050405020304" pitchFamily="18" charset="0"/>
            </a:endParaRPr>
          </a:p>
          <a:p>
            <a:endParaRPr lang="fr-FR" sz="1600" dirty="0"/>
          </a:p>
          <a:p>
            <a:endParaRPr lang="fr-FR" sz="1600" dirty="0"/>
          </a:p>
        </p:txBody>
      </p:sp>
    </p:spTree>
    <p:extLst>
      <p:ext uri="{BB962C8B-B14F-4D97-AF65-F5344CB8AC3E}">
        <p14:creationId xmlns:p14="http://schemas.microsoft.com/office/powerpoint/2010/main" val="3726598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7BA932-0A0F-42C4-9B4F-544E11AD1282}"/>
              </a:ext>
            </a:extLst>
          </p:cNvPr>
          <p:cNvSpPr>
            <a:spLocks noGrp="1"/>
          </p:cNvSpPr>
          <p:nvPr>
            <p:ph type="title"/>
          </p:nvPr>
        </p:nvSpPr>
        <p:spPr/>
        <p:txBody>
          <a:bodyPr/>
          <a:lstStyle/>
          <a:p>
            <a:r>
              <a:rPr lang="fr-FR" dirty="0"/>
              <a:t>Pistes d’amélioration</a:t>
            </a:r>
          </a:p>
        </p:txBody>
      </p:sp>
      <p:sp>
        <p:nvSpPr>
          <p:cNvPr id="3" name="Espace réservé du contenu 2">
            <a:extLst>
              <a:ext uri="{FF2B5EF4-FFF2-40B4-BE49-F238E27FC236}">
                <a16:creationId xmlns:a16="http://schemas.microsoft.com/office/drawing/2014/main" id="{1EF1E9CB-A011-4645-91EC-8EDD39BE1F62}"/>
              </a:ext>
            </a:extLst>
          </p:cNvPr>
          <p:cNvSpPr>
            <a:spLocks noGrp="1"/>
          </p:cNvSpPr>
          <p:nvPr>
            <p:ph idx="1"/>
          </p:nvPr>
        </p:nvSpPr>
        <p:spPr>
          <a:xfrm>
            <a:off x="136627" y="1844824"/>
            <a:ext cx="9126000" cy="3432000"/>
          </a:xfrm>
        </p:spPr>
        <p:txBody>
          <a:bodyPr>
            <a:noAutofit/>
          </a:bodyPr>
          <a:lstStyle/>
          <a:p>
            <a:r>
              <a:rPr lang="fr-FR" sz="1600" dirty="0"/>
              <a:t>Photographie des postes vacants avant et après le mouvement,</a:t>
            </a:r>
          </a:p>
          <a:p>
            <a:r>
              <a:rPr lang="fr-FR" sz="1600" dirty="0"/>
              <a:t>Ajouter les données sur le recrutement des contractuels et les cas de recours.</a:t>
            </a:r>
          </a:p>
          <a:p>
            <a:r>
              <a:rPr lang="fr-FR" sz="1600" dirty="0"/>
              <a:t>Insertion d’un glossaire.</a:t>
            </a:r>
          </a:p>
          <a:p>
            <a:r>
              <a:rPr lang="fr-FR" sz="1600" dirty="0"/>
              <a:t>Cessation définitive de fonction 1</a:t>
            </a:r>
            <a:r>
              <a:rPr lang="fr-FR" sz="1600" baseline="30000" dirty="0"/>
              <a:t>er</a:t>
            </a:r>
            <a:r>
              <a:rPr lang="fr-FR" sz="1600" dirty="0"/>
              <a:t> degré : ajouter les tranches d’âges </a:t>
            </a:r>
          </a:p>
          <a:p>
            <a:r>
              <a:rPr lang="fr-FR" sz="1600" dirty="0"/>
              <a:t>Promotions 2</a:t>
            </a:r>
            <a:r>
              <a:rPr lang="fr-FR" sz="1600" baseline="30000" dirty="0"/>
              <a:t>nd</a:t>
            </a:r>
            <a:r>
              <a:rPr lang="fr-FR" sz="1600" dirty="0"/>
              <a:t> degré : affiner les données genrées et indiquer l’âge moyen et l’échelon, indiquer les avis pour les promouvables</a:t>
            </a:r>
          </a:p>
          <a:p>
            <a:r>
              <a:rPr lang="fr-FR" sz="1600" dirty="0"/>
              <a:t>Liste d’aptitude 2</a:t>
            </a:r>
            <a:r>
              <a:rPr lang="fr-FR" sz="1600" baseline="30000" dirty="0"/>
              <a:t>nd</a:t>
            </a:r>
            <a:r>
              <a:rPr lang="fr-FR" sz="1600" dirty="0"/>
              <a:t> degré : indiquer l’échelon moyen des promus par sexe</a:t>
            </a:r>
          </a:p>
          <a:p>
            <a:r>
              <a:rPr lang="fr-FR" sz="1600" dirty="0"/>
              <a:t>Harmoniser la présentation des données dans les tableaux relatifs à l’avancement du 2</a:t>
            </a:r>
            <a:r>
              <a:rPr lang="fr-FR" sz="1600" baseline="30000" dirty="0"/>
              <a:t>nd</a:t>
            </a:r>
            <a:r>
              <a:rPr lang="fr-FR" sz="1600" dirty="0"/>
              <a:t> degré</a:t>
            </a:r>
          </a:p>
          <a:p>
            <a:r>
              <a:rPr lang="fr-FR" sz="1600" dirty="0"/>
              <a:t>Santé et sécurité : registres : détailler les données sur les saisines dans le registre et distinguer les données selon qu’elles concernent le 1</a:t>
            </a:r>
            <a:r>
              <a:rPr lang="fr-FR" sz="1600" baseline="30000" dirty="0"/>
              <a:t>er</a:t>
            </a:r>
            <a:r>
              <a:rPr lang="fr-FR" sz="1600" dirty="0"/>
              <a:t> ou le 2</a:t>
            </a:r>
            <a:r>
              <a:rPr lang="fr-FR" sz="1600" baseline="30000" dirty="0"/>
              <a:t>nd</a:t>
            </a:r>
            <a:r>
              <a:rPr lang="fr-FR" sz="1600" dirty="0"/>
              <a:t> degré</a:t>
            </a:r>
          </a:p>
          <a:p>
            <a:r>
              <a:rPr lang="fr-FR" sz="1600" dirty="0"/>
              <a:t>Action sociale : demande de données sur le nombre de retraités entrant dans le champ d’intervention</a:t>
            </a:r>
          </a:p>
        </p:txBody>
      </p:sp>
    </p:spTree>
    <p:extLst>
      <p:ext uri="{BB962C8B-B14F-4D97-AF65-F5344CB8AC3E}">
        <p14:creationId xmlns:p14="http://schemas.microsoft.com/office/powerpoint/2010/main" val="1386852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3071B7-E84A-42CD-A5F0-A2801DF413B2}"/>
              </a:ext>
            </a:extLst>
          </p:cNvPr>
          <p:cNvSpPr>
            <a:spLocks noGrp="1"/>
          </p:cNvSpPr>
          <p:nvPr>
            <p:ph type="title"/>
          </p:nvPr>
        </p:nvSpPr>
        <p:spPr/>
        <p:txBody>
          <a:bodyPr/>
          <a:lstStyle/>
          <a:p>
            <a:r>
              <a:rPr lang="fr-FR" dirty="0"/>
              <a:t>Eléments à reproduire pour les RSU à venir</a:t>
            </a:r>
          </a:p>
        </p:txBody>
      </p:sp>
      <p:sp>
        <p:nvSpPr>
          <p:cNvPr id="3" name="Espace réservé du contenu 2">
            <a:extLst>
              <a:ext uri="{FF2B5EF4-FFF2-40B4-BE49-F238E27FC236}">
                <a16:creationId xmlns:a16="http://schemas.microsoft.com/office/drawing/2014/main" id="{221B6B45-E0ED-499B-A562-0DE14D8064A5}"/>
              </a:ext>
            </a:extLst>
          </p:cNvPr>
          <p:cNvSpPr>
            <a:spLocks noGrp="1"/>
          </p:cNvSpPr>
          <p:nvPr>
            <p:ph idx="1"/>
          </p:nvPr>
        </p:nvSpPr>
        <p:spPr/>
        <p:txBody>
          <a:bodyPr/>
          <a:lstStyle/>
          <a:p>
            <a:pPr algn="just">
              <a:lnSpc>
                <a:spcPct val="107000"/>
              </a:lnSpc>
              <a:spcAft>
                <a:spcPts val="650"/>
              </a:spcAft>
              <a:buFontTx/>
              <a:buChar char="-"/>
            </a:pPr>
            <a:r>
              <a:rPr lang="fr-FR" sz="1600" dirty="0">
                <a:latin typeface="Marianne" panose="02000000000000000000" pitchFamily="2" charset="0"/>
                <a:ea typeface="Calibri" panose="020F0502020204030204" pitchFamily="34" charset="0"/>
                <a:cs typeface="Times New Roman" panose="02020603050405020304" pitchFamily="18" charset="0"/>
              </a:rPr>
              <a:t>Comparatifs avec les données antérieures</a:t>
            </a:r>
          </a:p>
          <a:p>
            <a:pPr algn="just">
              <a:lnSpc>
                <a:spcPct val="107000"/>
              </a:lnSpc>
              <a:spcAft>
                <a:spcPts val="650"/>
              </a:spcAft>
              <a:buFontTx/>
              <a:buChar char="-"/>
            </a:pPr>
            <a:r>
              <a:rPr lang="fr-FR" sz="1600" dirty="0">
                <a:latin typeface="Marianne" panose="02000000000000000000" pitchFamily="2" charset="0"/>
                <a:ea typeface="Calibri" panose="020F0502020204030204" pitchFamily="34" charset="0"/>
                <a:cs typeface="Times New Roman" panose="02020603050405020304" pitchFamily="18" charset="0"/>
              </a:rPr>
              <a:t>Eléments d’analyse</a:t>
            </a:r>
          </a:p>
          <a:p>
            <a:pPr algn="just">
              <a:lnSpc>
                <a:spcPct val="107000"/>
              </a:lnSpc>
              <a:spcAft>
                <a:spcPts val="650"/>
              </a:spcAft>
            </a:pPr>
            <a:endParaRPr lang="fr-FR" sz="1600" dirty="0">
              <a:latin typeface="Marianne" panose="02000000000000000000" pitchFamily="2" charset="0"/>
              <a:ea typeface="Calibri" panose="020F0502020204030204" pitchFamily="34" charset="0"/>
              <a:cs typeface="Times New Roman" panose="02020603050405020304" pitchFamily="18" charset="0"/>
            </a:endParaRPr>
          </a:p>
          <a:p>
            <a:pPr algn="just">
              <a:lnSpc>
                <a:spcPct val="107000"/>
              </a:lnSpc>
              <a:spcAft>
                <a:spcPts val="650"/>
              </a:spcAft>
              <a:buFontTx/>
              <a:buChar char="-"/>
            </a:pPr>
            <a:endParaRPr lang="fr-FR" sz="1600" dirty="0">
              <a:latin typeface="Marianne" panose="02000000000000000000" pitchFamily="2" charset="0"/>
              <a:ea typeface="Calibri" panose="020F0502020204030204" pitchFamily="34" charset="0"/>
              <a:cs typeface="Times New Roman" panose="02020603050405020304" pitchFamily="18" charset="0"/>
            </a:endParaRPr>
          </a:p>
          <a:p>
            <a:endParaRPr lang="fr-FR" sz="1600" dirty="0"/>
          </a:p>
          <a:p>
            <a:endParaRPr lang="fr-FR" sz="1600" dirty="0"/>
          </a:p>
        </p:txBody>
      </p:sp>
    </p:spTree>
    <p:extLst>
      <p:ext uri="{BB962C8B-B14F-4D97-AF65-F5344CB8AC3E}">
        <p14:creationId xmlns:p14="http://schemas.microsoft.com/office/powerpoint/2010/main" val="2621061902"/>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2_FOND ECRAN_4_3" id="{10C338DC-25DE-DE49-B378-885F7B62B31C}" vid="{8EB08C32-EACE-6D4D-9991-56925EA9F4DB}"/>
    </a:ext>
  </a:extLst>
</a:theme>
</file>

<file path=ppt/theme/theme2.xml><?xml version="1.0" encoding="utf-8"?>
<a:theme xmlns:a="http://schemas.openxmlformats.org/drawingml/2006/main" name="1_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2_FOND ECRAN_4_3" id="{10C338DC-25DE-DE49-B378-885F7B62B31C}" vid="{8EB08C32-EACE-6D4D-9991-56925EA9F4DB}"/>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2c7ddd52-0a06-43b1-a35c-dcb15ea2e3f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5D57C802836FCB44B44B7372FB2B7972" ma:contentTypeVersion="2" ma:contentTypeDescription="Crée un document." ma:contentTypeScope="" ma:versionID="5a60f89c127121cb1fddd53ae7c254b1">
  <xsd:schema xmlns:xsd="http://www.w3.org/2001/XMLSchema" xmlns:xs="http://www.w3.org/2001/XMLSchema" xmlns:p="http://schemas.microsoft.com/office/2006/metadata/properties" xmlns:ns2="2c7ddd52-0a06-43b1-a35c-dcb15ea2e3f4" targetNamespace="http://schemas.microsoft.com/office/2006/metadata/properties" ma:root="true" ma:fieldsID="d5f738a9b3eb3c0a5db9868b5f12e787" ns2:_="">
    <xsd:import namespace="2c7ddd52-0a06-43b1-a35c-dcb15ea2e3f4"/>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d52-0a06-43b1-a35c-dcb15ea2e3f4"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665D03-BD43-4A86-B6D2-5126C047A9BC}">
  <ds:schemaRefs>
    <ds:schemaRef ds:uri="http://purl.org/dc/dcmitype/"/>
    <ds:schemaRef ds:uri="http://schemas.microsoft.com/office/2006/metadata/properties"/>
    <ds:schemaRef ds:uri="http://schemas.openxmlformats.org/package/2006/metadata/core-properties"/>
    <ds:schemaRef ds:uri="http://www.w3.org/XML/1998/namespace"/>
    <ds:schemaRef ds:uri="http://purl.org/dc/terms/"/>
    <ds:schemaRef ds:uri="2c7ddd52-0a06-43b1-a35c-dcb15ea2e3f4"/>
    <ds:schemaRef ds:uri="http://schemas.microsoft.com/office/2006/documentManagement/types"/>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1035F979-A072-4E70-A14C-C63B81B29C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d52-0a06-43b1-a35c-dcb15ea2e3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B448C3-5FE1-481F-85C8-33598570CB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MINISTÈRIEL</Template>
  <TotalTime>23675</TotalTime>
  <Words>2761</Words>
  <Application>Microsoft Office PowerPoint</Application>
  <PresentationFormat>Format A4 (210 x 297 mm)</PresentationFormat>
  <Paragraphs>475</Paragraphs>
  <Slides>34</Slides>
  <Notes>6</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34</vt:i4>
      </vt:variant>
    </vt:vector>
  </HeadingPairs>
  <TitlesOfParts>
    <vt:vector size="43" baseType="lpstr">
      <vt:lpstr>Arial</vt:lpstr>
      <vt:lpstr>Arial Narrow</vt:lpstr>
      <vt:lpstr>Calibri</vt:lpstr>
      <vt:lpstr>Century Gothic</vt:lpstr>
      <vt:lpstr>Marianne</vt:lpstr>
      <vt:lpstr>Times New Roman</vt:lpstr>
      <vt:lpstr>Wingdings</vt:lpstr>
      <vt:lpstr>MINISTÈRIEL</vt:lpstr>
      <vt:lpstr>1_MINISTÈRIEL</vt:lpstr>
      <vt:lpstr>Présentation PowerPoint</vt:lpstr>
      <vt:lpstr>Ordre du jour</vt:lpstr>
      <vt:lpstr>Présentation PowerPoint</vt:lpstr>
      <vt:lpstr>Présentation PowerPoint</vt:lpstr>
      <vt:lpstr>Questions posées lors du CG du 24/09</vt:lpstr>
      <vt:lpstr>Questions posées lors du CG du 24/09</vt:lpstr>
      <vt:lpstr>Questions posées lors du CG du 24/09</vt:lpstr>
      <vt:lpstr>Pistes d’amélioration</vt:lpstr>
      <vt:lpstr>Eléments à reproduire pour les RSU à venir</vt:lpstr>
      <vt:lpstr>3. Constat des effectifs de rentrée 2024</vt:lpstr>
      <vt:lpstr>Présentation PowerPoint</vt:lpstr>
      <vt:lpstr>4. Chiffres clés de l'orientation et de l'affectation </vt:lpstr>
      <vt:lpstr>4. Chiffres clés de l'orientation et de l'affectation </vt:lpstr>
      <vt:lpstr>4. Chiffres clés de l'orientation et de l'affectation </vt:lpstr>
      <vt:lpstr>Publications du SAIO</vt:lpstr>
      <vt:lpstr>5. Présentation du budget académique  BOP 139    les moyens d’enseignement, la rémunération    les dépenses  BOP 140    les moyens d’enseignement    l’évolution de la rémunération     les dépenses   BOP 141    les moyens d’enseignement    les dispositifs pédagogiques    l’évolution de la rémunération     les dépenses de fonctionnement  BOP 214    les moyens, la rémunération     les requalifications d’emplois    les dépenses de fonctionnement  BOP 230   les moyens, la rémunération    les dépenses de fonctionnement   BOP 163 et BOP 219  les BOP régionaux gérés par l’académie   </vt:lpstr>
      <vt:lpstr>5. Présentation du budget académique</vt:lpstr>
      <vt:lpstr>BOP 139 : 1er et 2nd degré privé sous contrat d’association Les moyens d’enseignement</vt:lpstr>
      <vt:lpstr>BOP 139 :1er et 2nd degré privé sous contrat d’association Les dépenses</vt:lpstr>
      <vt:lpstr>BOP 140 : 1er degré Les moyens d’enseignement</vt:lpstr>
      <vt:lpstr>BOP 140 : 1er degré La rémunération</vt:lpstr>
      <vt:lpstr>BOP 140 : 1er degré Les dépenses</vt:lpstr>
      <vt:lpstr>BOP 141: 2nd degré Les moyens d’enseignement</vt:lpstr>
      <vt:lpstr>BOP 141: 2nd degré La rémunération</vt:lpstr>
      <vt:lpstr>BOP 141 : 2nd degré Les dépenses</vt:lpstr>
      <vt:lpstr>BOP 214 : (part académique hors RHJS puis RACA) La rémunération</vt:lpstr>
      <vt:lpstr>BOP 214 : (part académique hors RHJS puis RACA) Les dépenses</vt:lpstr>
      <vt:lpstr>BOP 230 : Vie de l’élève Les moyens</vt:lpstr>
      <vt:lpstr>BOP 230 : Vie de l’élève Les moyens</vt:lpstr>
      <vt:lpstr>BOP 230 : Vie de l’élève La rémunération</vt:lpstr>
      <vt:lpstr>BOP 230 : Vie de l’élève Les dépenses</vt:lpstr>
      <vt:lpstr>BOP 163 : ( Jeunesse et vie associative) Les dépenses</vt:lpstr>
      <vt:lpstr>BOP 219 : (Sport) Les dépenses</vt:lpstr>
      <vt:lpstr>11. Questions diverses</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 A4</dc:title>
  <dc:subject>Client</dc:subject>
  <dc:creator>Microsoft Office User</dc:creator>
  <cp:lastModifiedBy>elambert</cp:lastModifiedBy>
  <cp:revision>523</cp:revision>
  <cp:lastPrinted>2024-10-17T06:49:57Z</cp:lastPrinted>
  <dcterms:created xsi:type="dcterms:W3CDTF">2020-07-03T12:53:24Z</dcterms:created>
  <dcterms:modified xsi:type="dcterms:W3CDTF">2024-10-21T07:28:17Z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ies>
</file>